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4"/>
  </p:notesMasterIdLst>
  <p:sldIdLst>
    <p:sldId id="256" r:id="rId2"/>
    <p:sldId id="397" r:id="rId3"/>
    <p:sldId id="310" r:id="rId4"/>
    <p:sldId id="373" r:id="rId5"/>
    <p:sldId id="374" r:id="rId6"/>
    <p:sldId id="377" r:id="rId7"/>
    <p:sldId id="378" r:id="rId8"/>
    <p:sldId id="379" r:id="rId9"/>
    <p:sldId id="383" r:id="rId10"/>
    <p:sldId id="385" r:id="rId11"/>
    <p:sldId id="394" r:id="rId12"/>
    <p:sldId id="384" r:id="rId13"/>
    <p:sldId id="396" r:id="rId14"/>
    <p:sldId id="386" r:id="rId15"/>
    <p:sldId id="387" r:id="rId16"/>
    <p:sldId id="390" r:id="rId17"/>
    <p:sldId id="389" r:id="rId18"/>
    <p:sldId id="391" r:id="rId19"/>
    <p:sldId id="392" r:id="rId20"/>
    <p:sldId id="393" r:id="rId21"/>
    <p:sldId id="395" r:id="rId22"/>
    <p:sldId id="35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E8"/>
    <a:srgbClr val="FFD2CD"/>
    <a:srgbClr val="FF552E"/>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444"/>
    <p:restoredTop sz="65878"/>
  </p:normalViewPr>
  <p:slideViewPr>
    <p:cSldViewPr snapToGrid="0" snapToObjects="1">
      <p:cViewPr varScale="1">
        <p:scale>
          <a:sx n="58" d="100"/>
          <a:sy n="58" d="100"/>
        </p:scale>
        <p:origin x="224" y="784"/>
      </p:cViewPr>
      <p:guideLst>
        <p:guide orient="horz" pos="2160"/>
        <p:guide pos="3840"/>
      </p:guideLst>
    </p:cSldViewPr>
  </p:slideViewPr>
  <p:notesTextViewPr>
    <p:cViewPr>
      <p:scale>
        <a:sx n="150" d="100"/>
        <a:sy n="150" d="100"/>
      </p:scale>
      <p:origin x="0" y="-2608"/>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09795-FD99-FFA6-B771-07E774BAA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CF8BD-06B6-1783-5818-15F105210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478881-8029-AFB2-20A4-754B7CF036A6}"/>
              </a:ext>
            </a:extLst>
          </p:cNvPr>
          <p:cNvSpPr>
            <a:spLocks noGrp="1"/>
          </p:cNvSpPr>
          <p:nvPr>
            <p:ph type="body" idx="1"/>
          </p:nvPr>
        </p:nvSpPr>
        <p:spPr/>
        <p:txBody>
          <a:bodyPr/>
          <a:lstStyle/>
          <a:p>
            <a:r>
              <a:rPr lang="en-US" dirty="0"/>
              <a:t>Stable, long-lived primate groups created conditions in which</a:t>
            </a:r>
          </a:p>
          <a:p>
            <a:r>
              <a:rPr lang="en-US" dirty="0"/>
              <a:t>	 individuals repeatedly faced the same allies, competitors, and observers across years.</a:t>
            </a:r>
          </a:p>
          <a:p>
            <a:r>
              <a:rPr lang="en-US" dirty="0"/>
              <a:t>Rank and coalitions did not simply exist as background; </a:t>
            </a:r>
          </a:p>
          <a:p>
            <a:r>
              <a:rPr lang="en-US" dirty="0"/>
              <a:t>	they were maintained, challenged, and revised through behavior that unfolded over long time scales.</a:t>
            </a:r>
          </a:p>
          <a:p>
            <a:r>
              <a:rPr lang="en-US" dirty="0"/>
              <a:t>Every decision was made against a remembered backdrop of past aid, betrayal, tolerance, or threat.</a:t>
            </a:r>
          </a:p>
          <a:p>
            <a:endParaRPr lang="en-US" dirty="0"/>
          </a:p>
          <a:p>
            <a:r>
              <a:rPr lang="en-US" dirty="0"/>
              <a:t>In such a world, behavior could not be reflexive or short-sighted.</a:t>
            </a:r>
          </a:p>
          <a:p>
            <a:r>
              <a:rPr lang="en-US" dirty="0"/>
              <a:t>Individuals had to act in ways that preserved future alliances, </a:t>
            </a:r>
          </a:p>
          <a:p>
            <a:r>
              <a:rPr lang="en-US" dirty="0"/>
              <a:t>	avoided accumulating enemies, and positioned themselves for later advantage.</a:t>
            </a:r>
          </a:p>
          <a:p>
            <a:r>
              <a:rPr lang="en-US" dirty="0"/>
              <a:t>Social life became not a sequence of isolated events but a linked chain in which each move altered later possibilities.</a:t>
            </a:r>
          </a:p>
          <a:p>
            <a:endParaRPr lang="en-US" dirty="0"/>
          </a:p>
          <a:p>
            <a:r>
              <a:rPr lang="en-US" dirty="0"/>
              <a:t>What follows in the next set of slides are the </a:t>
            </a:r>
            <a:r>
              <a:rPr lang="en-US" b="1" dirty="0"/>
              <a:t>specific kinds of behaviors</a:t>
            </a:r>
            <a:r>
              <a:rPr lang="en-US" dirty="0"/>
              <a:t> that emerged under these conditions </a:t>
            </a:r>
          </a:p>
          <a:p>
            <a:r>
              <a:rPr lang="en-US" dirty="0"/>
              <a:t>	— behaviors that cannot be explained by present stimuli alone.</a:t>
            </a:r>
          </a:p>
          <a:p>
            <a:r>
              <a:rPr lang="en-US" dirty="0"/>
              <a:t>Those behaviors form the explanandum of this lecture.</a:t>
            </a:r>
          </a:p>
          <a:p>
            <a:r>
              <a:rPr lang="en-US" dirty="0"/>
              <a:t>The question of </a:t>
            </a:r>
            <a:r>
              <a:rPr lang="en-US" i="1" dirty="0"/>
              <a:t>how</a:t>
            </a:r>
            <a:r>
              <a:rPr lang="en-US" dirty="0"/>
              <a:t> they are implemented cognitively will be reserved for Lecture 2.</a:t>
            </a:r>
          </a:p>
        </p:txBody>
      </p:sp>
      <p:sp>
        <p:nvSpPr>
          <p:cNvPr id="4" name="Slide Number Placeholder 3">
            <a:extLst>
              <a:ext uri="{FF2B5EF4-FFF2-40B4-BE49-F238E27FC236}">
                <a16:creationId xmlns:a16="http://schemas.microsoft.com/office/drawing/2014/main" id="{7E3DEEA9-2BCC-EBAB-C901-9C61DC879A0B}"/>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2142510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66D87-8046-2BCC-2227-96B1777B3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0027B-D256-DE1C-AFD0-62E80F90C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6D884-F756-FE92-77F1-B539B8D1F437}"/>
              </a:ext>
            </a:extLst>
          </p:cNvPr>
          <p:cNvSpPr>
            <a:spLocks noGrp="1"/>
          </p:cNvSpPr>
          <p:nvPr>
            <p:ph type="body" idx="1"/>
          </p:nvPr>
        </p:nvSpPr>
        <p:spPr/>
        <p:txBody>
          <a:bodyPr/>
          <a:lstStyle/>
          <a:p>
            <a:r>
              <a:rPr lang="en-US" dirty="0"/>
              <a:t>Relative to other mammals of similar mass, primates </a:t>
            </a:r>
          </a:p>
          <a:p>
            <a:r>
              <a:rPr lang="en-US" dirty="0"/>
              <a:t>	— and especially great apes — showed a dramatic increase in brain volume over evolutionary time.</a:t>
            </a:r>
          </a:p>
          <a:p>
            <a:r>
              <a:rPr lang="en-US" dirty="0"/>
              <a:t>This change did not occur in isolation: it emerged alongside the shift to long-lived social groups, </a:t>
            </a:r>
          </a:p>
          <a:p>
            <a:r>
              <a:rPr lang="en-US" dirty="0"/>
              <a:t>	time-sensitive foraging, and future-dependent interaction patterns.</a:t>
            </a:r>
          </a:p>
          <a:p>
            <a:r>
              <a:rPr lang="en-US" dirty="0"/>
              <a:t>Brain expansion is therefore part of the same cluster of changes we are trying to explain, not an alternative to them.</a:t>
            </a:r>
          </a:p>
          <a:p>
            <a:endParaRPr lang="en-US" dirty="0"/>
          </a:p>
          <a:p>
            <a:r>
              <a:rPr lang="en-US" dirty="0"/>
              <a:t>Crucially, the size increase does not itself tell us which computations those brains performed or why larger brains were favored.</a:t>
            </a:r>
          </a:p>
          <a:p>
            <a:r>
              <a:rPr lang="en-US" dirty="0"/>
              <a:t>At this point in the narrative, the enlargement is simply a </a:t>
            </a:r>
            <a:r>
              <a:rPr lang="en-US" b="1" dirty="0"/>
              <a:t>fact to be explained</a:t>
            </a:r>
            <a:r>
              <a:rPr lang="en-US" dirty="0"/>
              <a:t>, </a:t>
            </a:r>
          </a:p>
          <a:p>
            <a:r>
              <a:rPr lang="en-US" dirty="0"/>
              <a:t>	on the same footing as cooperation beyond kin, delayed payoffs, and transmitted traditions.</a:t>
            </a:r>
          </a:p>
          <a:p>
            <a:r>
              <a:rPr lang="en-US" dirty="0"/>
              <a:t>It is not evidence for any particular theory of cognition </a:t>
            </a:r>
          </a:p>
          <a:p>
            <a:r>
              <a:rPr lang="en-US" dirty="0"/>
              <a:t>	— only evidence that the lineage changed in a way not predicted by prior mammalian baselines.</a:t>
            </a:r>
          </a:p>
          <a:p>
            <a:endParaRPr lang="en-US" dirty="0"/>
          </a:p>
          <a:p>
            <a:r>
              <a:rPr lang="en-US" dirty="0"/>
              <a:t>By placing brain size here — after the context and before the mechanisms </a:t>
            </a:r>
          </a:p>
          <a:p>
            <a:r>
              <a:rPr lang="en-US" dirty="0"/>
              <a:t>	— we make clear what its role is in our logic.</a:t>
            </a:r>
          </a:p>
          <a:p>
            <a:r>
              <a:rPr lang="en-US" dirty="0"/>
              <a:t>It is not a cause we assume nor an explanation we rely on; </a:t>
            </a:r>
          </a:p>
          <a:p>
            <a:r>
              <a:rPr lang="en-US" dirty="0"/>
              <a:t>	it is </a:t>
            </a:r>
            <a:r>
              <a:rPr lang="en-US" b="1" dirty="0"/>
              <a:t>one of the explananda</a:t>
            </a:r>
            <a:r>
              <a:rPr lang="en-US" dirty="0"/>
              <a:t> that any adequate account must eventually make sense of </a:t>
            </a:r>
          </a:p>
          <a:p>
            <a:r>
              <a:rPr lang="en-US" dirty="0"/>
              <a:t>	when we turn to algorithmic and neural levels in later lectures.</a:t>
            </a:r>
          </a:p>
        </p:txBody>
      </p:sp>
      <p:sp>
        <p:nvSpPr>
          <p:cNvPr id="4" name="Slide Number Placeholder 3">
            <a:extLst>
              <a:ext uri="{FF2B5EF4-FFF2-40B4-BE49-F238E27FC236}">
                <a16:creationId xmlns:a16="http://schemas.microsoft.com/office/drawing/2014/main" id="{455498FB-11E7-66FC-B028-4CD35BF77DE4}"/>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1217505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D7F07-11AB-0344-FED1-FFFCDFCAE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5AFCA-2B47-A870-628A-6CA395C8B6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6EC4D-85B2-875F-FB0A-2F806A9A9D47}"/>
              </a:ext>
            </a:extLst>
          </p:cNvPr>
          <p:cNvSpPr>
            <a:spLocks noGrp="1"/>
          </p:cNvSpPr>
          <p:nvPr>
            <p:ph type="body" idx="1"/>
          </p:nvPr>
        </p:nvSpPr>
        <p:spPr/>
        <p:txBody>
          <a:bodyPr/>
          <a:lstStyle/>
          <a:p>
            <a:r>
              <a:rPr lang="en-US" dirty="0"/>
              <a:t>Many primates exchanged favors, tolerated access to food, supported others in conflicts, </a:t>
            </a:r>
          </a:p>
          <a:p>
            <a:r>
              <a:rPr lang="en-US" dirty="0"/>
              <a:t>	and defended unrelated group members against outsiders.</a:t>
            </a:r>
          </a:p>
          <a:p>
            <a:r>
              <a:rPr lang="en-US" dirty="0"/>
              <a:t>For example, in baboons, unrelated males have been observed forming coalitions to displace a dominant male, </a:t>
            </a:r>
          </a:p>
          <a:p>
            <a:r>
              <a:rPr lang="en-US" dirty="0"/>
              <a:t>	then later supporting each other in future contests even when immediate gain was not guaranteed.</a:t>
            </a:r>
          </a:p>
          <a:p>
            <a:r>
              <a:rPr lang="en-US" dirty="0"/>
              <a:t>These episodes did not occur randomly; they involved consistent, repeated coordination across time </a:t>
            </a:r>
          </a:p>
          <a:p>
            <a:r>
              <a:rPr lang="en-US" dirty="0"/>
              <a:t>	between individuals with no genetic stake in one another’s reproduction.</a:t>
            </a:r>
          </a:p>
          <a:p>
            <a:endParaRPr lang="en-US" dirty="0"/>
          </a:p>
          <a:p>
            <a:r>
              <a:rPr lang="en-US" dirty="0"/>
              <a:t>This is not what a simple kin-selection story would predict.</a:t>
            </a:r>
          </a:p>
          <a:p>
            <a:r>
              <a:rPr lang="en-US" dirty="0"/>
              <a:t>Kin selection can explain helping relatives because genes benefit indirectly </a:t>
            </a:r>
          </a:p>
          <a:p>
            <a:r>
              <a:rPr lang="en-US" dirty="0"/>
              <a:t>	— but helping unrelated individuals has no such built-in genetic rebate.</a:t>
            </a:r>
          </a:p>
          <a:p>
            <a:r>
              <a:rPr lang="en-US" dirty="0"/>
              <a:t>Yet this pattern is widespread in primates, stable over years, and consequential for reproductive success and survival.</a:t>
            </a:r>
          </a:p>
          <a:p>
            <a:endParaRPr lang="en-US" dirty="0"/>
          </a:p>
          <a:p>
            <a:r>
              <a:rPr lang="en-US" dirty="0"/>
              <a:t>That makes it a genuine explanandum:</a:t>
            </a:r>
          </a:p>
          <a:p>
            <a:r>
              <a:rPr lang="en-US" dirty="0"/>
              <a:t>not that cooperation occurs in principle — many species cooperate —</a:t>
            </a:r>
          </a:p>
          <a:p>
            <a:r>
              <a:rPr lang="en-US" dirty="0"/>
              <a:t>but that </a:t>
            </a:r>
            <a:r>
              <a:rPr lang="en-US" b="1" dirty="0"/>
              <a:t>primates routinely sustained structured cooperation with non-kin </a:t>
            </a:r>
          </a:p>
          <a:p>
            <a:r>
              <a:rPr lang="en-US" b="1" dirty="0"/>
              <a:t>	despite delayed, uncertain, and indirect payoff</a:t>
            </a:r>
            <a:r>
              <a:rPr lang="en-US" dirty="0"/>
              <a:t>, </a:t>
            </a:r>
          </a:p>
          <a:p>
            <a:r>
              <a:rPr lang="en-US" dirty="0"/>
              <a:t>	which requires an explanation beyond immediate genetic advantage.</a:t>
            </a:r>
          </a:p>
        </p:txBody>
      </p:sp>
      <p:sp>
        <p:nvSpPr>
          <p:cNvPr id="4" name="Slide Number Placeholder 3">
            <a:extLst>
              <a:ext uri="{FF2B5EF4-FFF2-40B4-BE49-F238E27FC236}">
                <a16:creationId xmlns:a16="http://schemas.microsoft.com/office/drawing/2014/main" id="{A9B9055D-02C9-8397-86B4-EDA0B377B793}"/>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2580249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77B63-2E6F-9254-0824-236F8E941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86C77-CC99-A9D0-2A4C-AD5E27755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D4627-E56E-01F1-8319-EEF9C98AC5F1}"/>
              </a:ext>
            </a:extLst>
          </p:cNvPr>
          <p:cNvSpPr>
            <a:spLocks noGrp="1"/>
          </p:cNvSpPr>
          <p:nvPr>
            <p:ph type="body" idx="1"/>
          </p:nvPr>
        </p:nvSpPr>
        <p:spPr/>
        <p:txBody>
          <a:bodyPr/>
          <a:lstStyle/>
          <a:p>
            <a:r>
              <a:rPr lang="en-US" dirty="0"/>
              <a:t>In many primate societies, individuals occupy enduring social ranks that shape who yields and who displaces, </a:t>
            </a:r>
          </a:p>
          <a:p>
            <a:r>
              <a:rPr lang="en-US" dirty="0"/>
              <a:t>	who receives tolerance and who is excluded, and who gains support in conflicts.</a:t>
            </a:r>
          </a:p>
          <a:p>
            <a:r>
              <a:rPr lang="en-US" dirty="0"/>
              <a:t>These structures are not transient — they persist over months or years </a:t>
            </a:r>
          </a:p>
          <a:p>
            <a:r>
              <a:rPr lang="en-US" dirty="0"/>
              <a:t>	and are treated by group members as known facts about the social world.</a:t>
            </a:r>
          </a:p>
          <a:p>
            <a:endParaRPr lang="en-US" dirty="0"/>
          </a:p>
          <a:p>
            <a:r>
              <a:rPr lang="en-US" dirty="0"/>
              <a:t>Sex-specific forms of hierarchy appear in many species.</a:t>
            </a:r>
          </a:p>
          <a:p>
            <a:r>
              <a:rPr lang="en-US" dirty="0"/>
              <a:t>In baboons and macaques, for example, </a:t>
            </a:r>
            <a:r>
              <a:rPr lang="en-US" b="1" dirty="0"/>
              <a:t>female rank is often inherited through matrilines</a:t>
            </a:r>
            <a:r>
              <a:rPr lang="en-US" dirty="0"/>
              <a:t>, </a:t>
            </a:r>
          </a:p>
          <a:p>
            <a:r>
              <a:rPr lang="en-US" dirty="0"/>
              <a:t>	producing stable female-dominated dominance orders, </a:t>
            </a:r>
          </a:p>
          <a:p>
            <a:r>
              <a:rPr lang="en-US" dirty="0"/>
              <a:t>	while </a:t>
            </a:r>
            <a:r>
              <a:rPr lang="en-US" b="1" dirty="0"/>
              <a:t>male rank is often negotiated through coalitions, age, or immigration</a:t>
            </a:r>
            <a:r>
              <a:rPr lang="en-US" dirty="0"/>
              <a:t>.</a:t>
            </a:r>
          </a:p>
          <a:p>
            <a:r>
              <a:rPr lang="en-US" dirty="0"/>
              <a:t>In chimpanzees and some other apes, male status hierarchies are especially salient for aggression and mating, </a:t>
            </a:r>
          </a:p>
          <a:p>
            <a:r>
              <a:rPr lang="en-US" dirty="0"/>
              <a:t>	while females maintain structured relationships that regulate access to space, safety, and infant handling.</a:t>
            </a:r>
          </a:p>
          <a:p>
            <a:endParaRPr lang="en-US" dirty="0"/>
          </a:p>
          <a:p>
            <a:r>
              <a:rPr lang="en-US" dirty="0"/>
              <a:t>The important point for this lecture is not the mechanism that creates hierarchy, but the </a:t>
            </a:r>
            <a:r>
              <a:rPr lang="en-US" b="1" dirty="0"/>
              <a:t>behavioral regularity</a:t>
            </a:r>
            <a:r>
              <a:rPr lang="en-US" dirty="0"/>
              <a:t>:</a:t>
            </a:r>
          </a:p>
          <a:p>
            <a:r>
              <a:rPr lang="en-US" dirty="0"/>
              <a:t>primates behave as if social rank is a durable property that all group members track and use to guide action.</a:t>
            </a:r>
          </a:p>
          <a:p>
            <a:r>
              <a:rPr lang="en-US" dirty="0"/>
              <a:t>That hierarchical organization itself is one of the explananda we will ultimately need to account for in later lectures.</a:t>
            </a:r>
          </a:p>
        </p:txBody>
      </p:sp>
      <p:sp>
        <p:nvSpPr>
          <p:cNvPr id="4" name="Slide Number Placeholder 3">
            <a:extLst>
              <a:ext uri="{FF2B5EF4-FFF2-40B4-BE49-F238E27FC236}">
                <a16:creationId xmlns:a16="http://schemas.microsoft.com/office/drawing/2014/main" id="{C4B703BF-D588-8AA3-8D75-07C4BB504440}"/>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4141143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056D-D56F-9092-FF5B-3ED7EC3A9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04B75-0936-8C02-C61E-73EA4FA30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56390-A4DA-013B-2EB8-CCDF33F8E53B}"/>
              </a:ext>
            </a:extLst>
          </p:cNvPr>
          <p:cNvSpPr>
            <a:spLocks noGrp="1"/>
          </p:cNvSpPr>
          <p:nvPr>
            <p:ph type="body" idx="1"/>
          </p:nvPr>
        </p:nvSpPr>
        <p:spPr/>
        <p:txBody>
          <a:bodyPr/>
          <a:lstStyle/>
          <a:p>
            <a:r>
              <a:rPr lang="en-US" dirty="0"/>
              <a:t>In stable primate groups, individuals do not just care about what they receive </a:t>
            </a:r>
          </a:p>
          <a:p>
            <a:r>
              <a:rPr lang="en-US" dirty="0"/>
              <a:t>	— they care about </a:t>
            </a:r>
            <a:r>
              <a:rPr lang="en-US" b="1" dirty="0"/>
              <a:t>how</a:t>
            </a:r>
            <a:r>
              <a:rPr lang="en-US" dirty="0"/>
              <a:t> they receive it relative to others.</a:t>
            </a:r>
          </a:p>
          <a:p>
            <a:r>
              <a:rPr lang="en-US" dirty="0"/>
              <a:t>Because the same partners will be encountered again tomorrow, </a:t>
            </a:r>
          </a:p>
          <a:p>
            <a:r>
              <a:rPr lang="en-US" dirty="0"/>
              <a:t>	a pattern of being treated worse than a peer has long-term consequences for status, </a:t>
            </a:r>
          </a:p>
          <a:p>
            <a:r>
              <a:rPr lang="en-US" dirty="0"/>
              <a:t>	bargaining power, and future cooperation.</a:t>
            </a:r>
          </a:p>
          <a:p>
            <a:r>
              <a:rPr lang="en-US" dirty="0"/>
              <a:t>This makes the </a:t>
            </a:r>
            <a:r>
              <a:rPr lang="en-US" i="1" dirty="0"/>
              <a:t>terms</a:t>
            </a:r>
            <a:r>
              <a:rPr lang="en-US" dirty="0"/>
              <a:t> of exchange, not just the outcome, behaviorally relevant.</a:t>
            </a:r>
          </a:p>
          <a:p>
            <a:endParaRPr lang="en-US" dirty="0"/>
          </a:p>
          <a:p>
            <a:r>
              <a:rPr lang="en-US" dirty="0"/>
              <a:t>In the well-known Brosnan &amp; de Waal experiment, two capuchins exchanged tokens for food.</a:t>
            </a:r>
          </a:p>
          <a:p>
            <a:r>
              <a:rPr lang="en-US" dirty="0"/>
              <a:t>Both accepted cucumber slices until the experimenter gave the partner a grape for the same task.</a:t>
            </a:r>
          </a:p>
          <a:p>
            <a:r>
              <a:rPr lang="en-US" dirty="0"/>
              <a:t>The first monkey stared, then threw the cucumber back, pounded the table, and refused to continue </a:t>
            </a:r>
          </a:p>
          <a:p>
            <a:r>
              <a:rPr lang="en-US" dirty="0"/>
              <a:t>	— sacrificing its own reward to reject a bad deal.</a:t>
            </a:r>
          </a:p>
          <a:p>
            <a:endParaRPr lang="en-US" dirty="0"/>
          </a:p>
          <a:p>
            <a:r>
              <a:rPr lang="en-US" dirty="0"/>
              <a:t>Similar protests occur in chimpanzees when one monopolizes meat after others helped secure it, </a:t>
            </a:r>
          </a:p>
          <a:p>
            <a:r>
              <a:rPr lang="en-US" dirty="0"/>
              <a:t>	and in some cases bystanders react to inequity even when they are not the ones losing out.</a:t>
            </a:r>
          </a:p>
          <a:p>
            <a:r>
              <a:rPr lang="en-US" dirty="0"/>
              <a:t>Outside primates, corvids and dogs show partial analogs, </a:t>
            </a:r>
          </a:p>
          <a:p>
            <a:r>
              <a:rPr lang="en-US" dirty="0"/>
              <a:t>	but typically without the same embedding in long-term social relationships.</a:t>
            </a:r>
          </a:p>
          <a:p>
            <a:endParaRPr lang="en-US" dirty="0"/>
          </a:p>
          <a:p>
            <a:r>
              <a:rPr lang="en-US" dirty="0"/>
              <a:t>These reactions are costly in the moment, which means they are not reflexive frustration responses.</a:t>
            </a:r>
          </a:p>
          <a:p>
            <a:r>
              <a:rPr lang="en-US" dirty="0"/>
              <a:t>They function to protect future bargaining position and to discourage exploitative patterns </a:t>
            </a:r>
          </a:p>
          <a:p>
            <a:r>
              <a:rPr lang="en-US" dirty="0"/>
              <a:t>	that would otherwise persist in a stable group.</a:t>
            </a:r>
          </a:p>
          <a:p>
            <a:r>
              <a:rPr lang="en-US" dirty="0"/>
              <a:t>This is norm-like behavior anchored in expectations formed across repeated interactions, </a:t>
            </a:r>
          </a:p>
          <a:p>
            <a:r>
              <a:rPr lang="en-US" dirty="0"/>
              <a:t>	not a one-shot reaction to current stimuli.</a:t>
            </a:r>
          </a:p>
        </p:txBody>
      </p:sp>
      <p:sp>
        <p:nvSpPr>
          <p:cNvPr id="4" name="Slide Number Placeholder 3">
            <a:extLst>
              <a:ext uri="{FF2B5EF4-FFF2-40B4-BE49-F238E27FC236}">
                <a16:creationId xmlns:a16="http://schemas.microsoft.com/office/drawing/2014/main" id="{34CBA634-4604-F64E-67EF-5628CAB19286}"/>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829802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41F6D-75F5-88D0-EAE8-9CDDC328F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E4BAB-A71A-AB75-A219-A081B0E68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9F7A59-7C7B-E154-F534-1FE1C1D464DC}"/>
              </a:ext>
            </a:extLst>
          </p:cNvPr>
          <p:cNvSpPr>
            <a:spLocks noGrp="1"/>
          </p:cNvSpPr>
          <p:nvPr>
            <p:ph type="body" idx="1"/>
          </p:nvPr>
        </p:nvSpPr>
        <p:spPr/>
        <p:txBody>
          <a:bodyPr/>
          <a:lstStyle/>
          <a:p>
            <a:r>
              <a:rPr lang="en-US" dirty="0"/>
              <a:t>Across many primate species, individuals have been observed forgoing immediate rewards, </a:t>
            </a:r>
          </a:p>
          <a:p>
            <a:r>
              <a:rPr lang="en-US" dirty="0"/>
              <a:t>	maintaining tolerant relationships, </a:t>
            </a:r>
          </a:p>
          <a:p>
            <a:r>
              <a:rPr lang="en-US" dirty="0"/>
              <a:t>	or refraining from aggression in ways that only made sense when viewed months or years later.</a:t>
            </a:r>
          </a:p>
          <a:p>
            <a:r>
              <a:rPr lang="en-US" dirty="0"/>
              <a:t>For example, female vervet monkeys have been documented sharing access to high-value food with non-kin females, </a:t>
            </a:r>
          </a:p>
          <a:p>
            <a:r>
              <a:rPr lang="en-US" dirty="0"/>
              <a:t>	who later became crucial supporters during disputes over infant handling or territory access.</a:t>
            </a:r>
          </a:p>
          <a:p>
            <a:r>
              <a:rPr lang="en-US" dirty="0"/>
              <a:t>Similarly, subordinates in both sexes of macaques </a:t>
            </a:r>
          </a:p>
          <a:p>
            <a:r>
              <a:rPr lang="en-US" dirty="0"/>
              <a:t>	sometimes persist in grooming higher-rank individuals without immediate reciprocation, </a:t>
            </a:r>
          </a:p>
          <a:p>
            <a:r>
              <a:rPr lang="en-US" dirty="0"/>
              <a:t>	later receiving coalition support or safe spatial access when tensions escalate.</a:t>
            </a:r>
          </a:p>
          <a:p>
            <a:endParaRPr lang="en-US" dirty="0"/>
          </a:p>
          <a:p>
            <a:r>
              <a:rPr lang="en-US" dirty="0"/>
              <a:t>These patterns are not reducible to instinctual reflex or one-shot exchange.</a:t>
            </a:r>
          </a:p>
          <a:p>
            <a:r>
              <a:rPr lang="en-US" dirty="0"/>
              <a:t>They imply that actions were taken with reference to </a:t>
            </a:r>
            <a:r>
              <a:rPr lang="en-US" b="1" dirty="0"/>
              <a:t>expected future states</a:t>
            </a:r>
            <a:r>
              <a:rPr lang="en-US" dirty="0"/>
              <a:t> </a:t>
            </a:r>
          </a:p>
          <a:p>
            <a:r>
              <a:rPr lang="en-US" dirty="0"/>
              <a:t>	— alliances that might be needed later, debts that might be repaid, </a:t>
            </a:r>
          </a:p>
          <a:p>
            <a:r>
              <a:rPr lang="en-US" dirty="0"/>
              <a:t>	or conflicts that had not yet occurred.</a:t>
            </a:r>
          </a:p>
          <a:p>
            <a:r>
              <a:rPr lang="en-US" dirty="0"/>
              <a:t>What made the behavior adaptive existed in the future, not the moment of action.</a:t>
            </a:r>
          </a:p>
          <a:p>
            <a:endParaRPr lang="en-US" dirty="0"/>
          </a:p>
          <a:p>
            <a:r>
              <a:rPr lang="en-US" dirty="0"/>
              <a:t>This makes long-horizon coordination itself an explanandum.</a:t>
            </a:r>
          </a:p>
          <a:p>
            <a:r>
              <a:rPr lang="en-US" dirty="0"/>
              <a:t>It reflects a lineage in which </a:t>
            </a:r>
            <a:r>
              <a:rPr lang="en-US" b="1" dirty="0"/>
              <a:t>the future exerted causal force over present behavior</a:t>
            </a:r>
            <a:r>
              <a:rPr lang="en-US" dirty="0"/>
              <a:t>, </a:t>
            </a:r>
          </a:p>
          <a:p>
            <a:r>
              <a:rPr lang="en-US" dirty="0"/>
              <a:t>	meaning organisms behaved as if carrying internal representations of outcomes not yet encountered </a:t>
            </a:r>
          </a:p>
          <a:p>
            <a:r>
              <a:rPr lang="en-US" dirty="0"/>
              <a:t>	— a phenomenon that requires further explanation in later lectures.</a:t>
            </a:r>
          </a:p>
        </p:txBody>
      </p:sp>
      <p:sp>
        <p:nvSpPr>
          <p:cNvPr id="4" name="Slide Number Placeholder 3">
            <a:extLst>
              <a:ext uri="{FF2B5EF4-FFF2-40B4-BE49-F238E27FC236}">
                <a16:creationId xmlns:a16="http://schemas.microsoft.com/office/drawing/2014/main" id="{8F51FDAB-E44A-2312-5979-BD1BC0D02C9A}"/>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3673376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A1BFB-E941-0E3A-71EE-9AE10FB7F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018834-6630-F399-D4ED-3B59DC5E0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32A259-3E47-0EAE-930D-375D4B674EB3}"/>
              </a:ext>
            </a:extLst>
          </p:cNvPr>
          <p:cNvSpPr>
            <a:spLocks noGrp="1"/>
          </p:cNvSpPr>
          <p:nvPr>
            <p:ph type="body" idx="1"/>
          </p:nvPr>
        </p:nvSpPr>
        <p:spPr/>
        <p:txBody>
          <a:bodyPr/>
          <a:lstStyle/>
          <a:p>
            <a:r>
              <a:rPr lang="en-US" dirty="0"/>
              <a:t>Across primate species, neighboring groups living in the same habitat often behave differently in systematic ways.</a:t>
            </a:r>
          </a:p>
          <a:p>
            <a:r>
              <a:rPr lang="en-US" dirty="0"/>
              <a:t>Chimpanzees in one forest crack nuts with stones while a nearby group never does, </a:t>
            </a:r>
          </a:p>
          <a:p>
            <a:r>
              <a:rPr lang="en-US" dirty="0"/>
              <a:t>	despite access to the same nuts and stones.</a:t>
            </a:r>
          </a:p>
          <a:p>
            <a:r>
              <a:rPr lang="en-US" dirty="0"/>
              <a:t>Differences like grooming styles, courtship displays, </a:t>
            </a:r>
          </a:p>
          <a:p>
            <a:r>
              <a:rPr lang="en-US" dirty="0"/>
              <a:t>	or foraging tricks persist within groups and remain absent in others.</a:t>
            </a:r>
          </a:p>
          <a:p>
            <a:endParaRPr lang="en-US" dirty="0"/>
          </a:p>
          <a:p>
            <a:r>
              <a:rPr lang="en-US" dirty="0"/>
              <a:t>These are not one-off tricks but </a:t>
            </a:r>
            <a:r>
              <a:rPr lang="en-US" b="1" dirty="0"/>
              <a:t>stable traditions</a:t>
            </a:r>
            <a:r>
              <a:rPr lang="en-US" dirty="0"/>
              <a:t> that juveniles acquire by growing up inside a particular social group.</a:t>
            </a:r>
          </a:p>
          <a:p>
            <a:r>
              <a:rPr lang="en-US" dirty="0"/>
              <a:t>Young chimpanzees in nut-cracking communities watch adults for months or years before attempting the technique.</a:t>
            </a:r>
          </a:p>
          <a:p>
            <a:r>
              <a:rPr lang="en-US" dirty="0"/>
              <a:t>In groups without cracking, juveniles never spontaneously invent the behavior in adulthood.</a:t>
            </a:r>
          </a:p>
          <a:p>
            <a:endParaRPr lang="en-US" dirty="0"/>
          </a:p>
          <a:p>
            <a:r>
              <a:rPr lang="en-US" dirty="0"/>
              <a:t>Partial analogs appear in some birds and dolphins, </a:t>
            </a:r>
          </a:p>
          <a:p>
            <a:r>
              <a:rPr lang="en-US" dirty="0"/>
              <a:t>	but primate traditions span multiple behavioral domains and are woven into long-term social life.</a:t>
            </a:r>
          </a:p>
          <a:p>
            <a:r>
              <a:rPr lang="en-US" dirty="0"/>
              <a:t>Transmission does not require teaching in a human sense; </a:t>
            </a:r>
          </a:p>
          <a:p>
            <a:r>
              <a:rPr lang="en-US" dirty="0"/>
              <a:t>	it arises because individuals live long enough, return to the same social relationships, </a:t>
            </a:r>
          </a:p>
          <a:p>
            <a:r>
              <a:rPr lang="en-US" dirty="0"/>
              <a:t>	and have repeated exposure to competent models.</a:t>
            </a:r>
          </a:p>
          <a:p>
            <a:endParaRPr lang="en-US" dirty="0"/>
          </a:p>
          <a:p>
            <a:r>
              <a:rPr lang="en-US" dirty="0"/>
              <a:t>The key point is that </a:t>
            </a:r>
            <a:r>
              <a:rPr lang="en-US" b="1" dirty="0"/>
              <a:t>groups accumulate and preserve behavioral structure</a:t>
            </a:r>
            <a:r>
              <a:rPr lang="en-US" dirty="0"/>
              <a:t> that outlives individuals.</a:t>
            </a:r>
          </a:p>
          <a:p>
            <a:r>
              <a:rPr lang="en-US" dirty="0"/>
              <a:t>What one learns depends not only on species-wide biology but on local social history.</a:t>
            </a:r>
          </a:p>
          <a:p>
            <a:r>
              <a:rPr lang="en-US" dirty="0"/>
              <a:t>This is culture in the behavioral sense — enduring, socially inherited variation within a species.</a:t>
            </a:r>
          </a:p>
        </p:txBody>
      </p:sp>
      <p:sp>
        <p:nvSpPr>
          <p:cNvPr id="4" name="Slide Number Placeholder 3">
            <a:extLst>
              <a:ext uri="{FF2B5EF4-FFF2-40B4-BE49-F238E27FC236}">
                <a16:creationId xmlns:a16="http://schemas.microsoft.com/office/drawing/2014/main" id="{07F2F077-27A1-5497-140C-BDBFD853AF9A}"/>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689674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79885-8F50-8655-07B3-1476A0DD9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7674C-D5AA-84C0-0A42-CE72EEA7D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B50AE-9B26-A2D4-3727-74B9FBF3D266}"/>
              </a:ext>
            </a:extLst>
          </p:cNvPr>
          <p:cNvSpPr>
            <a:spLocks noGrp="1"/>
          </p:cNvSpPr>
          <p:nvPr>
            <p:ph type="body" idx="1"/>
          </p:nvPr>
        </p:nvSpPr>
        <p:spPr/>
        <p:txBody>
          <a:bodyPr/>
          <a:lstStyle/>
          <a:p>
            <a:r>
              <a:rPr lang="en-US" dirty="0"/>
              <a:t>In several primate species, individuals use sticks to extract termites,</a:t>
            </a:r>
          </a:p>
          <a:p>
            <a:r>
              <a:rPr lang="en-US" dirty="0"/>
              <a:t>	 leaves as sponges to soak up water, or stones to crack nuts.</a:t>
            </a:r>
          </a:p>
          <a:p>
            <a:r>
              <a:rPr lang="en-US" dirty="0"/>
              <a:t>These behaviors involve multi-step sequences that are not innately specified </a:t>
            </a:r>
          </a:p>
          <a:p>
            <a:r>
              <a:rPr lang="en-US" dirty="0"/>
              <a:t>	and are rarely invented from scratch by isolated individuals.</a:t>
            </a:r>
          </a:p>
          <a:p>
            <a:r>
              <a:rPr lang="en-US" dirty="0"/>
              <a:t>Juveniles acquire these techniques only after prolonged exposure to skilled adults </a:t>
            </a:r>
          </a:p>
          <a:p>
            <a:r>
              <a:rPr lang="en-US" dirty="0"/>
              <a:t>	and then reproduce the behavioral sequence themselves.</a:t>
            </a:r>
          </a:p>
          <a:p>
            <a:endParaRPr lang="en-US" dirty="0"/>
          </a:p>
          <a:p>
            <a:r>
              <a:rPr lang="en-US" dirty="0"/>
              <a:t>Among chimpanzees, young apes watch nut-cracking sessions for months or years, </a:t>
            </a:r>
          </a:p>
          <a:p>
            <a:r>
              <a:rPr lang="en-US" dirty="0"/>
              <a:t>	beginning with clumsy attempts and gradually refining the technique.</a:t>
            </a:r>
          </a:p>
          <a:p>
            <a:r>
              <a:rPr lang="en-US" dirty="0"/>
              <a:t>In termite fishing, mothers sometimes slow their own actions to allow infants to handle the tool mid-sequence, </a:t>
            </a:r>
          </a:p>
          <a:p>
            <a:r>
              <a:rPr lang="en-US" dirty="0"/>
              <a:t>	creating structured opportunities to acquire the pattern.</a:t>
            </a:r>
          </a:p>
          <a:p>
            <a:r>
              <a:rPr lang="en-US" dirty="0"/>
              <a:t>In some orangutan populations, </a:t>
            </a:r>
          </a:p>
          <a:p>
            <a:r>
              <a:rPr lang="en-US" dirty="0"/>
              <a:t>	tool use spreads outward through cohorts as individuals adopt procedures seen in peers.</a:t>
            </a:r>
          </a:p>
          <a:p>
            <a:endParaRPr lang="en-US" dirty="0"/>
          </a:p>
          <a:p>
            <a:r>
              <a:rPr lang="en-US" dirty="0"/>
              <a:t>Outside primates, objects are used by some corvids and sea otters, </a:t>
            </a:r>
          </a:p>
          <a:p>
            <a:r>
              <a:rPr lang="en-US" dirty="0"/>
              <a:t>	but in primates tool use is often embedded in </a:t>
            </a:r>
            <a:r>
              <a:rPr lang="en-US" b="1" dirty="0"/>
              <a:t>social transmission and group tradition</a:t>
            </a:r>
            <a:r>
              <a:rPr lang="en-US" dirty="0"/>
              <a:t> </a:t>
            </a:r>
          </a:p>
          <a:p>
            <a:r>
              <a:rPr lang="en-US" dirty="0"/>
              <a:t>	rather than isolated innovation.</a:t>
            </a:r>
          </a:p>
          <a:p>
            <a:r>
              <a:rPr lang="en-US" dirty="0"/>
              <a:t>What matters is not a single clever act but the </a:t>
            </a:r>
            <a:r>
              <a:rPr lang="en-US" b="1" dirty="0"/>
              <a:t>maintenance and spread of procedures</a:t>
            </a:r>
            <a:r>
              <a:rPr lang="en-US" dirty="0"/>
              <a:t> across time.</a:t>
            </a:r>
          </a:p>
          <a:p>
            <a:r>
              <a:rPr lang="en-US" dirty="0"/>
              <a:t>Tool use of this kind shows that primates did not merely react to their environment </a:t>
            </a:r>
          </a:p>
          <a:p>
            <a:r>
              <a:rPr lang="en-US" dirty="0"/>
              <a:t>	— they constructed solutions and passed them on as lasting behavioral lineages.</a:t>
            </a:r>
          </a:p>
        </p:txBody>
      </p:sp>
      <p:sp>
        <p:nvSpPr>
          <p:cNvPr id="4" name="Slide Number Placeholder 3">
            <a:extLst>
              <a:ext uri="{FF2B5EF4-FFF2-40B4-BE49-F238E27FC236}">
                <a16:creationId xmlns:a16="http://schemas.microsoft.com/office/drawing/2014/main" id="{A42506AE-E3BD-9872-8355-8707914E6741}"/>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2615895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0E79B-4C11-B9D3-AB05-98851B88C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7F983-25CE-1C17-7A72-D20B2BA31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58C982-C51A-2D22-F0CE-2890B8D86A9A}"/>
              </a:ext>
            </a:extLst>
          </p:cNvPr>
          <p:cNvSpPr>
            <a:spLocks noGrp="1"/>
          </p:cNvSpPr>
          <p:nvPr>
            <p:ph type="body" idx="1"/>
          </p:nvPr>
        </p:nvSpPr>
        <p:spPr/>
        <p:txBody>
          <a:bodyPr/>
          <a:lstStyle/>
          <a:p>
            <a:r>
              <a:rPr lang="en-US" dirty="0"/>
              <a:t>Many primate behaviors unfold as if shaped by internal states such as jealousy, anxiety, </a:t>
            </a:r>
          </a:p>
          <a:p>
            <a:r>
              <a:rPr lang="en-US" dirty="0"/>
              <a:t>	or relationship repair, but what we directly observe is the structured sequence of actions over time.</a:t>
            </a:r>
          </a:p>
          <a:p>
            <a:r>
              <a:rPr lang="en-US" dirty="0"/>
              <a:t>For example, when a female chimpanzee’s long-term grooming partner begins grooming a rival, </a:t>
            </a:r>
          </a:p>
          <a:p>
            <a:r>
              <a:rPr lang="en-US" dirty="0"/>
              <a:t>	she may intervene, displace one of them, and subsequently seek renewed grooming from the partner </a:t>
            </a:r>
          </a:p>
          <a:p>
            <a:r>
              <a:rPr lang="en-US" dirty="0"/>
              <a:t>	— a pattern that only makes sense if the relationship carries deferred value.</a:t>
            </a:r>
          </a:p>
          <a:p>
            <a:endParaRPr lang="en-US" dirty="0"/>
          </a:p>
          <a:p>
            <a:r>
              <a:rPr lang="en-US" dirty="0"/>
              <a:t>Similarly, in macaques, former opponents often reconcile soon after a fight: they groom, embrace, or sit in contact, </a:t>
            </a:r>
          </a:p>
          <a:p>
            <a:r>
              <a:rPr lang="en-US" dirty="0"/>
              <a:t>	and reconciled pairs are less likely to resume aggression later.</a:t>
            </a:r>
          </a:p>
          <a:p>
            <a:r>
              <a:rPr lang="en-US" dirty="0"/>
              <a:t>The behavior functions as if some “repair motive” were active, </a:t>
            </a:r>
          </a:p>
          <a:p>
            <a:r>
              <a:rPr lang="en-US" dirty="0"/>
              <a:t>	but empirically what we see is a </a:t>
            </a:r>
            <a:r>
              <a:rPr lang="en-US" b="1" dirty="0"/>
              <a:t>behavior that preserves a future-support relationship at present cost</a:t>
            </a:r>
            <a:r>
              <a:rPr lang="en-US" dirty="0"/>
              <a:t>.</a:t>
            </a:r>
          </a:p>
          <a:p>
            <a:endParaRPr lang="en-US" dirty="0"/>
          </a:p>
          <a:p>
            <a:r>
              <a:rPr lang="en-US" dirty="0"/>
              <a:t>Researchers debate whether to label such cases “jealousy,” “attachment,” “anxiety,” or to avoid emotional terms altogether.</a:t>
            </a:r>
          </a:p>
          <a:p>
            <a:r>
              <a:rPr lang="en-US" dirty="0"/>
              <a:t>The safer claim is that primates </a:t>
            </a:r>
            <a:r>
              <a:rPr lang="en-US" b="1" dirty="0"/>
              <a:t>alter behavior in ways that reduce future social cost or secure future backing</a:t>
            </a:r>
            <a:r>
              <a:rPr lang="en-US" dirty="0"/>
              <a:t>, </a:t>
            </a:r>
          </a:p>
          <a:p>
            <a:r>
              <a:rPr lang="en-US" dirty="0"/>
              <a:t>	even when such actions do not yield an immediate payoff.</a:t>
            </a:r>
          </a:p>
          <a:p>
            <a:endParaRPr lang="en-US" dirty="0"/>
          </a:p>
          <a:p>
            <a:r>
              <a:rPr lang="en-US" dirty="0"/>
              <a:t>Analogous cases exist outside primates, such as elephants consoling distressed group-mates, </a:t>
            </a:r>
          </a:p>
          <a:p>
            <a:r>
              <a:rPr lang="en-US" dirty="0"/>
              <a:t>	but in primates these response patterns occur within a dense web of stable, repeated partnerships.</a:t>
            </a:r>
          </a:p>
          <a:p>
            <a:r>
              <a:rPr lang="en-US" dirty="0"/>
              <a:t>Whether or not a species has a “feeling” in the human sense, </a:t>
            </a:r>
          </a:p>
          <a:p>
            <a:r>
              <a:rPr lang="en-US" dirty="0"/>
              <a:t>	the </a:t>
            </a:r>
            <a:r>
              <a:rPr lang="en-US" b="1" dirty="0"/>
              <a:t>behavior serves a long-horizon regulatory function inside a durable social network</a:t>
            </a:r>
            <a:r>
              <a:rPr lang="en-US" dirty="0"/>
              <a:t>.</a:t>
            </a:r>
          </a:p>
        </p:txBody>
      </p:sp>
      <p:sp>
        <p:nvSpPr>
          <p:cNvPr id="4" name="Slide Number Placeholder 3">
            <a:extLst>
              <a:ext uri="{FF2B5EF4-FFF2-40B4-BE49-F238E27FC236}">
                <a16:creationId xmlns:a16="http://schemas.microsoft.com/office/drawing/2014/main" id="{611ACB41-4F63-9FAD-193E-234FDFBC0CC5}"/>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907548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04933-390C-6F76-B3C6-8A09CF574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16BC51-04B4-F1BC-857D-EE08FFC291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E0FAC-2BCF-C6CD-1F94-A21433F66FEA}"/>
              </a:ext>
            </a:extLst>
          </p:cNvPr>
          <p:cNvSpPr>
            <a:spLocks noGrp="1"/>
          </p:cNvSpPr>
          <p:nvPr>
            <p:ph type="body" idx="1"/>
          </p:nvPr>
        </p:nvSpPr>
        <p:spPr/>
        <p:txBody>
          <a:bodyPr/>
          <a:lstStyle/>
          <a:p>
            <a:r>
              <a:rPr lang="en-US" dirty="0"/>
              <a:t>Many primate societies showed strong in-group tolerance paired with hostility or suspicion toward outsiders.</a:t>
            </a:r>
          </a:p>
          <a:p>
            <a:r>
              <a:rPr lang="en-US" dirty="0"/>
              <a:t>Chimpanzees patrolled territorial borders and sometimes attacked lone intruders, </a:t>
            </a:r>
          </a:p>
          <a:p>
            <a:r>
              <a:rPr lang="en-US" dirty="0"/>
              <a:t>	while within the group they shared food, groomed, and coordinated defense.</a:t>
            </a:r>
          </a:p>
          <a:p>
            <a:r>
              <a:rPr lang="en-US" dirty="0"/>
              <a:t>The same animal that was defended when “one of us” could be attacked when “one of them.”</a:t>
            </a:r>
          </a:p>
          <a:p>
            <a:endParaRPr lang="en-US" dirty="0"/>
          </a:p>
          <a:p>
            <a:r>
              <a:rPr lang="en-US" dirty="0"/>
              <a:t>To behave this way, individuals had to classify others — recognizing who belongs and who does not.</a:t>
            </a:r>
          </a:p>
          <a:p>
            <a:r>
              <a:rPr lang="en-US" dirty="0"/>
              <a:t>They learned faces, voices, locations, and histories, </a:t>
            </a:r>
          </a:p>
          <a:p>
            <a:r>
              <a:rPr lang="en-US" dirty="0"/>
              <a:t>	and linked those perceptual cues to group identity in ways </a:t>
            </a:r>
          </a:p>
          <a:p>
            <a:r>
              <a:rPr lang="en-US" dirty="0"/>
              <a:t>	that shaped responses before any one-to-one interaction occurred.</a:t>
            </a:r>
          </a:p>
          <a:p>
            <a:r>
              <a:rPr lang="en-US" dirty="0"/>
              <a:t>Once classification of conspecifics existed,</a:t>
            </a:r>
          </a:p>
          <a:p>
            <a:r>
              <a:rPr lang="en-US" dirty="0"/>
              <a:t>	it provided the raw material for more abstract social group categories.</a:t>
            </a:r>
          </a:p>
          <a:p>
            <a:endParaRPr lang="en-US" dirty="0"/>
          </a:p>
          <a:p>
            <a:r>
              <a:rPr lang="en-US" dirty="0"/>
              <a:t>This creates a natural bridge to Lecture 2.</a:t>
            </a:r>
          </a:p>
          <a:p>
            <a:r>
              <a:rPr lang="en-US" dirty="0"/>
              <a:t>General-purpose mechanisms for pattern recognition and category formation </a:t>
            </a:r>
          </a:p>
          <a:p>
            <a:r>
              <a:rPr lang="en-US" dirty="0"/>
              <a:t>	— the same kinds used to distinguish foods or tools </a:t>
            </a:r>
          </a:p>
          <a:p>
            <a:r>
              <a:rPr lang="en-US" dirty="0"/>
              <a:t>	— could be repurposed to classify individual animals and entire groups.</a:t>
            </a:r>
          </a:p>
          <a:p>
            <a:r>
              <a:rPr lang="en-US" dirty="0"/>
              <a:t>Whether this later produced cooperation and loyalty or prejudice and exclusion, </a:t>
            </a:r>
          </a:p>
          <a:p>
            <a:r>
              <a:rPr lang="en-US" dirty="0"/>
              <a:t>	the behavioral fact for Lecture 1 is this:</a:t>
            </a:r>
          </a:p>
          <a:p>
            <a:r>
              <a:rPr lang="en-US" b="1" dirty="0"/>
              <a:t>primates acted on learned social categories, not only on immediate experience</a:t>
            </a:r>
            <a:r>
              <a:rPr lang="en-US" dirty="0"/>
              <a:t>, </a:t>
            </a:r>
          </a:p>
          <a:p>
            <a:r>
              <a:rPr lang="en-US" dirty="0"/>
              <a:t>	and this fact now requires explanation at the algorithmic and neural levels.</a:t>
            </a:r>
          </a:p>
        </p:txBody>
      </p:sp>
      <p:sp>
        <p:nvSpPr>
          <p:cNvPr id="4" name="Slide Number Placeholder 3">
            <a:extLst>
              <a:ext uri="{FF2B5EF4-FFF2-40B4-BE49-F238E27FC236}">
                <a16:creationId xmlns:a16="http://schemas.microsoft.com/office/drawing/2014/main" id="{87B033BA-3793-ADFC-DDCF-8185E9D4DA1E}"/>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395051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2CB-A2CE-7123-644C-DCD538F08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7D764-C88F-CF78-5DDE-8B7A3B9D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7A997-85AB-34F9-1811-3C515DAAF007}"/>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 time we examined earlier stages in evolution </a:t>
            </a:r>
          </a:p>
          <a:p>
            <a:r>
              <a:rPr lang="en-US" sz="1200" b="0" i="0" u="none" strike="noStrike" kern="1200" dirty="0">
                <a:solidFill>
                  <a:schemeClr val="tx1"/>
                </a:solidFill>
                <a:effectLst/>
                <a:latin typeface="+mn-lt"/>
                <a:ea typeface="+mn-ea"/>
                <a:cs typeface="+mn-cs"/>
              </a:rPr>
              <a:t>	and asked what new adaptive problems were created </a:t>
            </a:r>
          </a:p>
          <a:p>
            <a:r>
              <a:rPr lang="en-US" sz="1200" b="0" i="0" u="none" strike="noStrike" kern="1200" dirty="0">
                <a:solidFill>
                  <a:schemeClr val="tx1"/>
                </a:solidFill>
                <a:effectLst/>
                <a:latin typeface="+mn-lt"/>
                <a:ea typeface="+mn-ea"/>
                <a:cs typeface="+mn-cs"/>
              </a:rPr>
              <a:t>	as mammals changed their ecological strategies.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week we apply the same lens to the evolution of social cognition in primates </a:t>
            </a:r>
          </a:p>
          <a:p>
            <a:r>
              <a:rPr lang="en-US" sz="1200" b="0" i="0" u="none" strike="noStrike" kern="1200" dirty="0">
                <a:solidFill>
                  <a:schemeClr val="tx1"/>
                </a:solidFill>
                <a:effectLst/>
                <a:latin typeface="+mn-lt"/>
                <a:ea typeface="+mn-ea"/>
                <a:cs typeface="+mn-cs"/>
              </a:rPr>
              <a:t>	— not by starting with mechanisms, but by first identifying </a:t>
            </a:r>
            <a:r>
              <a:rPr lang="en-US" sz="1200" b="1" i="0" u="none" strike="noStrike" kern="1200" dirty="0">
                <a:solidFill>
                  <a:schemeClr val="tx1"/>
                </a:solidFill>
                <a:effectLst/>
                <a:latin typeface="+mn-lt"/>
                <a:ea typeface="+mn-ea"/>
                <a:cs typeface="+mn-cs"/>
              </a:rPr>
              <a:t>what needs to be explained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Today we operate at the </a:t>
            </a:r>
            <a:r>
              <a:rPr lang="en-US" sz="1200" b="1" i="0" u="none" strike="noStrike" kern="1200" dirty="0">
                <a:solidFill>
                  <a:schemeClr val="tx1"/>
                </a:solidFill>
                <a:effectLst/>
                <a:latin typeface="+mn-lt"/>
                <a:ea typeface="+mn-ea"/>
                <a:cs typeface="+mn-cs"/>
              </a:rPr>
              <a:t>computational/functional level</a:t>
            </a:r>
            <a:r>
              <a:rPr lang="en-US" sz="1200" b="0" i="0" u="none" strike="noStrike" kern="1200" dirty="0">
                <a:solidFill>
                  <a:schemeClr val="tx1"/>
                </a:solidFill>
                <a:effectLst/>
                <a:latin typeface="+mn-lt"/>
                <a:ea typeface="+mn-ea"/>
                <a:cs typeface="+mn-cs"/>
              </a:rPr>
              <a:t> in Marr’s sense </a:t>
            </a:r>
          </a:p>
          <a:p>
            <a:r>
              <a:rPr lang="en-US" sz="1200" b="0" i="0" u="none" strike="noStrike" kern="1200" dirty="0">
                <a:solidFill>
                  <a:schemeClr val="tx1"/>
                </a:solidFill>
                <a:effectLst/>
                <a:latin typeface="+mn-lt"/>
                <a:ea typeface="+mn-ea"/>
                <a:cs typeface="+mn-cs"/>
              </a:rPr>
              <a:t>	— characterizing the problem that the lineage had to solve and the stable behavioral patterns that resulted.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Lecture 2 we will shift to the </a:t>
            </a:r>
            <a:r>
              <a:rPr lang="en-US" sz="1200" b="1" i="0" u="none" strike="noStrike" kern="1200" dirty="0">
                <a:solidFill>
                  <a:schemeClr val="tx1"/>
                </a:solidFill>
                <a:effectLst/>
                <a:latin typeface="+mn-lt"/>
                <a:ea typeface="+mn-ea"/>
                <a:cs typeface="+mn-cs"/>
              </a:rPr>
              <a:t>algorithmic level</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asking what kinds of representation and inference could, in principle, generate those patterns.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Lecture 3 we move to the </a:t>
            </a:r>
            <a:r>
              <a:rPr lang="en-US" sz="1200" b="1" i="0" u="none" strike="noStrike" kern="1200" dirty="0">
                <a:solidFill>
                  <a:schemeClr val="tx1"/>
                </a:solidFill>
                <a:effectLst/>
                <a:latin typeface="+mn-lt"/>
                <a:ea typeface="+mn-ea"/>
                <a:cs typeface="+mn-cs"/>
              </a:rPr>
              <a:t>implementational level</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asking how primate brains might instantiate those algorithms in actual circuits.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the end of today, the explanandum will be defined.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Only then do we try to explain how it could work.</a:t>
            </a:r>
          </a:p>
          <a:p>
            <a:endParaRPr lang="en-US" dirty="0"/>
          </a:p>
        </p:txBody>
      </p:sp>
      <p:sp>
        <p:nvSpPr>
          <p:cNvPr id="4" name="Slide Number Placeholder 3">
            <a:extLst>
              <a:ext uri="{FF2B5EF4-FFF2-40B4-BE49-F238E27FC236}">
                <a16:creationId xmlns:a16="http://schemas.microsoft.com/office/drawing/2014/main" id="{84A90DD2-0D39-6F80-7381-4AABCCDDE236}"/>
              </a:ext>
            </a:extLst>
          </p:cNvPr>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2153196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E5403-F1FB-B44C-AED1-DC0F2FA0E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3BB70-30FD-AA87-BBAD-849A919D7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CB9E0-2DD5-D488-917C-F7BE5BDB6EB3}"/>
              </a:ext>
            </a:extLst>
          </p:cNvPr>
          <p:cNvSpPr>
            <a:spLocks noGrp="1"/>
          </p:cNvSpPr>
          <p:nvPr>
            <p:ph type="body" idx="1"/>
          </p:nvPr>
        </p:nvSpPr>
        <p:spPr/>
        <p:txBody>
          <a:bodyPr/>
          <a:lstStyle/>
          <a:p>
            <a:r>
              <a:rPr lang="en-US" dirty="0"/>
              <a:t>Before moving toward explanation, </a:t>
            </a:r>
          </a:p>
          <a:p>
            <a:r>
              <a:rPr lang="en-US" dirty="0"/>
              <a:t>	it is important to check whether the behavioral features we just reviewed are truly unique to primates.</a:t>
            </a:r>
          </a:p>
          <a:p>
            <a:r>
              <a:rPr lang="en-US" dirty="0"/>
              <a:t>They are not. Corvids cache food and remember who pilfered; </a:t>
            </a:r>
          </a:p>
          <a:p>
            <a:r>
              <a:rPr lang="en-US" dirty="0"/>
              <a:t>	dolphins form long-term male alliances; elephants reconcile after conflict; </a:t>
            </a:r>
          </a:p>
          <a:p>
            <a:r>
              <a:rPr lang="en-US" dirty="0"/>
              <a:t>	and even ants live in vast cooperative societies.</a:t>
            </a:r>
          </a:p>
          <a:p>
            <a:r>
              <a:rPr lang="en-US" dirty="0"/>
              <a:t>Pieces of the primate pattern appear elsewhere in the animal kingdom.</a:t>
            </a:r>
          </a:p>
          <a:p>
            <a:endParaRPr lang="en-US" dirty="0"/>
          </a:p>
          <a:p>
            <a:r>
              <a:rPr lang="en-US" dirty="0"/>
              <a:t>However, these cases generally express one or two components in isolation </a:t>
            </a:r>
          </a:p>
          <a:p>
            <a:r>
              <a:rPr lang="en-US" dirty="0"/>
              <a:t>	— tool use without coalitions, coalitions without culture, or social structure without foresight.</a:t>
            </a:r>
          </a:p>
          <a:p>
            <a:r>
              <a:rPr lang="en-US" dirty="0"/>
              <a:t>What distinguishes primates is not the presence of one ingredient, </a:t>
            </a:r>
          </a:p>
          <a:p>
            <a:r>
              <a:rPr lang="en-US" dirty="0"/>
              <a:t>	but the co-occurrence and integration of many of them in the same lineage under the same life-history conditions.</a:t>
            </a:r>
          </a:p>
          <a:p>
            <a:r>
              <a:rPr lang="en-US" dirty="0"/>
              <a:t>This prevents us from using a single variable — “big groups,” “fruit diet,” “tool use” — as the sole explanation.</a:t>
            </a:r>
          </a:p>
          <a:p>
            <a:endParaRPr lang="en-US" dirty="0"/>
          </a:p>
          <a:p>
            <a:r>
              <a:rPr lang="en-US" dirty="0"/>
              <a:t>This transition matters for the logic of the course.</a:t>
            </a:r>
          </a:p>
          <a:p>
            <a:r>
              <a:rPr lang="en-US" dirty="0"/>
              <a:t>We have now finished describing what must be explained: a suite of behavioral regularities that emerge together in primates.</a:t>
            </a:r>
          </a:p>
          <a:p>
            <a:r>
              <a:rPr lang="en-US" dirty="0"/>
              <a:t>From this point onward we will shift from cataloguing phenomena to asking what could possibly generate them without assuming the answer in advance.</a:t>
            </a:r>
          </a:p>
        </p:txBody>
      </p:sp>
      <p:sp>
        <p:nvSpPr>
          <p:cNvPr id="4" name="Slide Number Placeholder 3">
            <a:extLst>
              <a:ext uri="{FF2B5EF4-FFF2-40B4-BE49-F238E27FC236}">
                <a16:creationId xmlns:a16="http://schemas.microsoft.com/office/drawing/2014/main" id="{4855DC45-DB96-6391-8D3E-5D9B1ED06AE7}"/>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1998956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FD94B-90F9-7A5C-90F4-F30AE72D4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9D78B-7D4A-CE3A-BE89-C01F5E00C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AF9F9-0B71-5082-F7D5-E97F6931ECF9}"/>
              </a:ext>
            </a:extLst>
          </p:cNvPr>
          <p:cNvSpPr>
            <a:spLocks noGrp="1"/>
          </p:cNvSpPr>
          <p:nvPr>
            <p:ph type="body" idx="1"/>
          </p:nvPr>
        </p:nvSpPr>
        <p:spPr/>
        <p:txBody>
          <a:bodyPr/>
          <a:lstStyle/>
          <a:p>
            <a:r>
              <a:rPr lang="en-US" dirty="0"/>
              <a:t>The existence of partial analogs in other species might seem, at first glance, </a:t>
            </a:r>
          </a:p>
          <a:p>
            <a:r>
              <a:rPr lang="en-US" dirty="0"/>
              <a:t>	to undermine the need for an explanation in primates.</a:t>
            </a:r>
          </a:p>
          <a:p>
            <a:r>
              <a:rPr lang="en-US" dirty="0"/>
              <a:t>But a dolphin coalition without tool traditions is not the same phenomenon </a:t>
            </a:r>
          </a:p>
          <a:p>
            <a:r>
              <a:rPr lang="en-US" dirty="0"/>
              <a:t>	as a chimpanzee coalition embedded in multi-generational cultural practices.</a:t>
            </a:r>
          </a:p>
          <a:p>
            <a:r>
              <a:rPr lang="en-US" dirty="0"/>
              <a:t>Likewise, a crow solving a puzzle in isolation is not the same as a juvenile learning tools inside a stable, </a:t>
            </a:r>
          </a:p>
          <a:p>
            <a:r>
              <a:rPr lang="en-US" dirty="0"/>
              <a:t>	history-rich social network.</a:t>
            </a:r>
          </a:p>
          <a:p>
            <a:endParaRPr lang="en-US" dirty="0"/>
          </a:p>
          <a:p>
            <a:r>
              <a:rPr lang="en-US" dirty="0"/>
              <a:t>Convergent examples tell us only that certain behaviors can evolve under some conditions; </a:t>
            </a:r>
          </a:p>
          <a:p>
            <a:r>
              <a:rPr lang="en-US" dirty="0"/>
              <a:t>	they do not tell us that the same pressures or same mechanisms produced them in each case.</a:t>
            </a:r>
          </a:p>
          <a:p>
            <a:r>
              <a:rPr lang="en-US" dirty="0"/>
              <a:t>We cannot infer that because ants are social and humans are social, “sociality causes big brains,” </a:t>
            </a:r>
          </a:p>
          <a:p>
            <a:r>
              <a:rPr lang="en-US" dirty="0"/>
              <a:t>	or that because otters use tools and apes use tools, “tool use causes culture.”</a:t>
            </a:r>
          </a:p>
          <a:p>
            <a:endParaRPr lang="en-US" dirty="0"/>
          </a:p>
          <a:p>
            <a:r>
              <a:rPr lang="en-US" dirty="0"/>
              <a:t>This is the point in the narrative at which naive causal shortcuts often creep in:</a:t>
            </a:r>
          </a:p>
          <a:p>
            <a:r>
              <a:rPr lang="en-US" dirty="0"/>
              <a:t>“Large groups cause intelligence,” or “Fruit drives brain growth,” or “Tool use explains everything.”</a:t>
            </a:r>
          </a:p>
          <a:p>
            <a:r>
              <a:rPr lang="en-US" dirty="0"/>
              <a:t>The comparative evidence forces us to reject such one-factor explanations </a:t>
            </a:r>
          </a:p>
          <a:p>
            <a:r>
              <a:rPr lang="en-US" dirty="0"/>
              <a:t>	and to treat the primate case as a composite evolutionary problem still in need of a functional account.</a:t>
            </a:r>
          </a:p>
        </p:txBody>
      </p:sp>
      <p:sp>
        <p:nvSpPr>
          <p:cNvPr id="4" name="Slide Number Placeholder 3">
            <a:extLst>
              <a:ext uri="{FF2B5EF4-FFF2-40B4-BE49-F238E27FC236}">
                <a16:creationId xmlns:a16="http://schemas.microsoft.com/office/drawing/2014/main" id="{3A722347-0486-C98C-5A82-80491C93CC10}"/>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3095667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The behavioral evidence reviewed so far points to a world </a:t>
            </a:r>
          </a:p>
          <a:p>
            <a:r>
              <a:rPr lang="en-US" dirty="0"/>
              <a:t>	in which success depended on anticipating what others would do and what the environment would become, </a:t>
            </a:r>
          </a:p>
          <a:p>
            <a:r>
              <a:rPr lang="en-US" dirty="0"/>
              <a:t>	not merely reacting to what was true now.</a:t>
            </a:r>
          </a:p>
          <a:p>
            <a:r>
              <a:rPr lang="en-US" dirty="0"/>
              <a:t>Individuals behaved as though past interactions, likely futures, and social categories informed their choices </a:t>
            </a:r>
          </a:p>
          <a:p>
            <a:r>
              <a:rPr lang="en-US" dirty="0"/>
              <a:t>	— even when those states were not directly observable.</a:t>
            </a:r>
          </a:p>
          <a:p>
            <a:r>
              <a:rPr lang="en-US" dirty="0"/>
              <a:t>The explanandum of this module is therefore not brain size or “intelligence” in the abstract, </a:t>
            </a:r>
          </a:p>
          <a:p>
            <a:r>
              <a:rPr lang="en-US" dirty="0"/>
              <a:t>	but the pattern of behavior that seems to require non-present information to guide action.</a:t>
            </a:r>
          </a:p>
          <a:p>
            <a:endParaRPr lang="en-US" dirty="0"/>
          </a:p>
          <a:p>
            <a:r>
              <a:rPr lang="en-US" dirty="0"/>
              <a:t>Such behavior is unlikely to emerge from reflex alone.</a:t>
            </a:r>
          </a:p>
          <a:p>
            <a:r>
              <a:rPr lang="en-US" dirty="0"/>
              <a:t>To act as if the future matters, as if reputations persist, as if coalitions have latent value, </a:t>
            </a:r>
          </a:p>
          <a:p>
            <a:r>
              <a:rPr lang="en-US" dirty="0"/>
              <a:t>	and as if categories constrain behavior, something must organize action around more than current stimuli.</a:t>
            </a:r>
          </a:p>
          <a:p>
            <a:r>
              <a:rPr lang="en-US" dirty="0"/>
              <a:t>The question we now carry forward is: what internal functional organization could generate behavior of this kind?</a:t>
            </a:r>
          </a:p>
          <a:p>
            <a:endParaRPr lang="en-US" dirty="0"/>
          </a:p>
          <a:p>
            <a:r>
              <a:rPr lang="en-US" dirty="0"/>
              <a:t>This closes the descriptive phase of Lecture 1.</a:t>
            </a:r>
          </a:p>
          <a:p>
            <a:r>
              <a:rPr lang="en-US" dirty="0"/>
              <a:t>Lecture 2 will take up the problem at the algorithmic level — not yet asking where in the brain this happens, </a:t>
            </a:r>
          </a:p>
          <a:p>
            <a:r>
              <a:rPr lang="en-US" dirty="0"/>
              <a:t>	but what kind of representational and inferential machinery could, in principle, </a:t>
            </a:r>
          </a:p>
          <a:p>
            <a:r>
              <a:rPr lang="en-US" dirty="0"/>
              <a:t>	produce these behavioral regularities without assuming the answer in advance.</a:t>
            </a:r>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 time we examined earlier stages in evolution </a:t>
            </a:r>
          </a:p>
          <a:p>
            <a:r>
              <a:rPr lang="en-US" sz="1200" b="0" i="0" u="none" strike="noStrike" kern="1200" dirty="0">
                <a:solidFill>
                  <a:schemeClr val="tx1"/>
                </a:solidFill>
                <a:effectLst/>
                <a:latin typeface="+mn-lt"/>
                <a:ea typeface="+mn-ea"/>
                <a:cs typeface="+mn-cs"/>
              </a:rPr>
              <a:t>	and asked what new adaptive problems were created </a:t>
            </a:r>
          </a:p>
          <a:p>
            <a:r>
              <a:rPr lang="en-US" sz="1200" b="0" i="0" u="none" strike="noStrike" kern="1200" dirty="0">
                <a:solidFill>
                  <a:schemeClr val="tx1"/>
                </a:solidFill>
                <a:effectLst/>
                <a:latin typeface="+mn-lt"/>
                <a:ea typeface="+mn-ea"/>
                <a:cs typeface="+mn-cs"/>
              </a:rPr>
              <a:t>	as mammals changed their ecological strategies.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week we apply the same lens to the evolution of social cognition in primates </a:t>
            </a:r>
          </a:p>
          <a:p>
            <a:r>
              <a:rPr lang="en-US" sz="1200" b="0" i="0" u="none" strike="noStrike" kern="1200" dirty="0">
                <a:solidFill>
                  <a:schemeClr val="tx1"/>
                </a:solidFill>
                <a:effectLst/>
                <a:latin typeface="+mn-lt"/>
                <a:ea typeface="+mn-ea"/>
                <a:cs typeface="+mn-cs"/>
              </a:rPr>
              <a:t>	— not by starting with mechanisms, but by first identifying </a:t>
            </a:r>
            <a:r>
              <a:rPr lang="en-US" sz="1200" b="1" i="0" u="none" strike="noStrike" kern="1200" dirty="0">
                <a:solidFill>
                  <a:schemeClr val="tx1"/>
                </a:solidFill>
                <a:effectLst/>
                <a:latin typeface="+mn-lt"/>
                <a:ea typeface="+mn-ea"/>
                <a:cs typeface="+mn-cs"/>
              </a:rPr>
              <a:t>what needs to be explained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Today we operate at the </a:t>
            </a:r>
            <a:r>
              <a:rPr lang="en-US" sz="1200" b="1" i="0" u="none" strike="noStrike" kern="1200" dirty="0">
                <a:solidFill>
                  <a:schemeClr val="tx1"/>
                </a:solidFill>
                <a:effectLst/>
                <a:latin typeface="+mn-lt"/>
                <a:ea typeface="+mn-ea"/>
                <a:cs typeface="+mn-cs"/>
              </a:rPr>
              <a:t>computational/functional level</a:t>
            </a:r>
            <a:r>
              <a:rPr lang="en-US" sz="1200" b="0" i="0" u="none" strike="noStrike" kern="1200" dirty="0">
                <a:solidFill>
                  <a:schemeClr val="tx1"/>
                </a:solidFill>
                <a:effectLst/>
                <a:latin typeface="+mn-lt"/>
                <a:ea typeface="+mn-ea"/>
                <a:cs typeface="+mn-cs"/>
              </a:rPr>
              <a:t> in Marr’s sense </a:t>
            </a:r>
          </a:p>
          <a:p>
            <a:r>
              <a:rPr lang="en-US" sz="1200" b="0" i="0" u="none" strike="noStrike" kern="1200" dirty="0">
                <a:solidFill>
                  <a:schemeClr val="tx1"/>
                </a:solidFill>
                <a:effectLst/>
                <a:latin typeface="+mn-lt"/>
                <a:ea typeface="+mn-ea"/>
                <a:cs typeface="+mn-cs"/>
              </a:rPr>
              <a:t>	— characterizing the problem that the lineage had to solve and the stable behavioral patterns that resulted.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Lecture 2 we will shift to the </a:t>
            </a:r>
            <a:r>
              <a:rPr lang="en-US" sz="1200" b="1" i="0" u="none" strike="noStrike" kern="1200" dirty="0">
                <a:solidFill>
                  <a:schemeClr val="tx1"/>
                </a:solidFill>
                <a:effectLst/>
                <a:latin typeface="+mn-lt"/>
                <a:ea typeface="+mn-ea"/>
                <a:cs typeface="+mn-cs"/>
              </a:rPr>
              <a:t>algorithmic level</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asking what kinds of representation and inference could, in principle, generate those patterns.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Lecture 3 we move to the </a:t>
            </a:r>
            <a:r>
              <a:rPr lang="en-US" sz="1200" b="1" i="0" u="none" strike="noStrike" kern="1200" dirty="0">
                <a:solidFill>
                  <a:schemeClr val="tx1"/>
                </a:solidFill>
                <a:effectLst/>
                <a:latin typeface="+mn-lt"/>
                <a:ea typeface="+mn-ea"/>
                <a:cs typeface="+mn-cs"/>
              </a:rPr>
              <a:t>implementational level</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asking how primate brains might instantiate those algorithms in actual circuits.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the end of today, the explanandum will be defined.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Only then do we try to explain how it could work.</a:t>
            </a:r>
          </a:p>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F789-110B-FA55-E0EA-B5AFC325A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A07B6-6ADB-895D-4124-C23449D5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E7B97-788F-C553-6A84-9D04724B34ED}"/>
              </a:ext>
            </a:extLst>
          </p:cNvPr>
          <p:cNvSpPr>
            <a:spLocks noGrp="1"/>
          </p:cNvSpPr>
          <p:nvPr>
            <p:ph type="body" idx="1"/>
          </p:nvPr>
        </p:nvSpPr>
        <p:spPr/>
        <p:txBody>
          <a:bodyPr/>
          <a:lstStyle/>
          <a:p>
            <a:r>
              <a:rPr lang="en-US" dirty="0"/>
              <a:t>After the Cretaceous–Paleogene extinction, large reptiles that had dominated many terrestrial niches disappeared.</a:t>
            </a:r>
          </a:p>
          <a:p>
            <a:r>
              <a:rPr lang="en-US" dirty="0"/>
              <a:t>Mammals, which had been evolutionarily constrained during the dinosaur era, underwent a rapid radiation into newly vacant roles.</a:t>
            </a:r>
          </a:p>
          <a:p>
            <a:r>
              <a:rPr lang="en-US" dirty="0"/>
              <a:t>Some lineages moved into trees, some onto open plains, some into nocturnal predator niches.</a:t>
            </a:r>
          </a:p>
          <a:p>
            <a:endParaRPr lang="en-US" dirty="0"/>
          </a:p>
          <a:p>
            <a:r>
              <a:rPr lang="en-US" dirty="0"/>
              <a:t>The primate lineage emerged within this ecological reshuffling, </a:t>
            </a:r>
          </a:p>
          <a:p>
            <a:r>
              <a:rPr lang="en-US" dirty="0"/>
              <a:t>	inheriting a world in which old constraints were gone and new possibilities existed.</a:t>
            </a:r>
          </a:p>
          <a:p>
            <a:r>
              <a:rPr lang="en-US" dirty="0"/>
              <a:t>This means that the behaviors we will eventually try to explain </a:t>
            </a:r>
          </a:p>
          <a:p>
            <a:r>
              <a:rPr lang="en-US" dirty="0"/>
              <a:t>	did not evolve under the same conditions that shaped earlier mammalian strategies.</a:t>
            </a:r>
          </a:p>
          <a:p>
            <a:r>
              <a:rPr lang="en-US" dirty="0"/>
              <a:t>They emerged in a world where new resources, new risks, and new spatial constraints were in play.</a:t>
            </a:r>
          </a:p>
          <a:p>
            <a:endParaRPr lang="en-US" dirty="0"/>
          </a:p>
          <a:p>
            <a:r>
              <a:rPr lang="en-US" dirty="0"/>
              <a:t>The extinction event itself does not explain any primate trait directly.</a:t>
            </a:r>
          </a:p>
          <a:p>
            <a:r>
              <a:rPr lang="en-US" dirty="0"/>
              <a:t>But it created the </a:t>
            </a:r>
            <a:r>
              <a:rPr lang="en-US" b="1" dirty="0"/>
              <a:t>ecological frame</a:t>
            </a:r>
            <a:r>
              <a:rPr lang="en-US" dirty="0"/>
              <a:t> in which primate evolution unfolded, </a:t>
            </a:r>
          </a:p>
          <a:p>
            <a:r>
              <a:rPr lang="en-US" dirty="0"/>
              <a:t>	shifting which strategies were profitable and what kinds of cognitive demands became relevant.</a:t>
            </a:r>
          </a:p>
          <a:p>
            <a:r>
              <a:rPr lang="en-US" dirty="0"/>
              <a:t>Everything that follows sits downstream of that environmental reset.</a:t>
            </a:r>
          </a:p>
        </p:txBody>
      </p:sp>
      <p:sp>
        <p:nvSpPr>
          <p:cNvPr id="4" name="Slide Number Placeholder 3">
            <a:extLst>
              <a:ext uri="{FF2B5EF4-FFF2-40B4-BE49-F238E27FC236}">
                <a16:creationId xmlns:a16="http://schemas.microsoft.com/office/drawing/2014/main" id="{7FF672CD-055E-0E9F-187A-D8CC988D853E}"/>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237051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9909-28D1-5809-7E6A-369A34DBD4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AE588-12A4-08EF-C825-30CB07CB1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1124E-067E-4BB5-FEA3-3B73B1B965A8}"/>
              </a:ext>
            </a:extLst>
          </p:cNvPr>
          <p:cNvSpPr>
            <a:spLocks noGrp="1"/>
          </p:cNvSpPr>
          <p:nvPr>
            <p:ph type="body" idx="1"/>
          </p:nvPr>
        </p:nvSpPr>
        <p:spPr/>
        <p:txBody>
          <a:bodyPr/>
          <a:lstStyle/>
          <a:p>
            <a:r>
              <a:rPr lang="en-US" dirty="0"/>
              <a:t>Moving through trees forced animals to plan actions before executing them.</a:t>
            </a:r>
          </a:p>
          <a:p>
            <a:r>
              <a:rPr lang="en-US" dirty="0"/>
              <a:t>A primate had to know which branch would hold its weight, where it could land safely, and how to pivot if a predator appeared.</a:t>
            </a:r>
          </a:p>
          <a:p>
            <a:r>
              <a:rPr lang="en-US" dirty="0"/>
              <a:t>Instantaneous reaction was often too late; success depended on modeling the structure ahead of time.</a:t>
            </a:r>
          </a:p>
          <a:p>
            <a:endParaRPr lang="en-US" dirty="0"/>
          </a:p>
          <a:p>
            <a:r>
              <a:rPr lang="en-US" dirty="0"/>
              <a:t>Predators in the canopy could attack from angles unavailable on the ground, </a:t>
            </a:r>
          </a:p>
          <a:p>
            <a:r>
              <a:rPr lang="en-US" dirty="0"/>
              <a:t>	and escape options were channeled into narrow pathways.</a:t>
            </a:r>
          </a:p>
          <a:p>
            <a:r>
              <a:rPr lang="en-US" dirty="0"/>
              <a:t>This made foresight a survival trait long before social complexity entered the picture.</a:t>
            </a:r>
          </a:p>
          <a:p>
            <a:r>
              <a:rPr lang="en-US" dirty="0"/>
              <a:t>Individuals that anticipated the environment outlived those that merely reacted to it.</a:t>
            </a:r>
          </a:p>
          <a:p>
            <a:endParaRPr lang="en-US" dirty="0"/>
          </a:p>
          <a:p>
            <a:r>
              <a:rPr lang="en-US" dirty="0"/>
              <a:t>Tree life also altered navigation.</a:t>
            </a:r>
          </a:p>
          <a:p>
            <a:r>
              <a:rPr lang="en-US" dirty="0"/>
              <a:t>Primates reused stable routes, avoided past hazards, </a:t>
            </a:r>
          </a:p>
          <a:p>
            <a:r>
              <a:rPr lang="en-US" dirty="0"/>
              <a:t>	and coordinated movement in ways that relied on stored spatial information.</a:t>
            </a:r>
          </a:p>
          <a:p>
            <a:r>
              <a:rPr lang="en-US" dirty="0"/>
              <a:t>This embedded the idea — seen across many of the examples today </a:t>
            </a:r>
          </a:p>
          <a:p>
            <a:r>
              <a:rPr lang="en-US" dirty="0"/>
              <a:t>	— that </a:t>
            </a:r>
            <a:r>
              <a:rPr lang="en-US" b="1" dirty="0"/>
              <a:t>representation of non-present information became adaptively valuable.</a:t>
            </a:r>
            <a:endParaRPr lang="en-US" dirty="0"/>
          </a:p>
        </p:txBody>
      </p:sp>
      <p:sp>
        <p:nvSpPr>
          <p:cNvPr id="4" name="Slide Number Placeholder 3">
            <a:extLst>
              <a:ext uri="{FF2B5EF4-FFF2-40B4-BE49-F238E27FC236}">
                <a16:creationId xmlns:a16="http://schemas.microsoft.com/office/drawing/2014/main" id="{DAC90B6B-0F31-248B-1A19-324ECF29A088}"/>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181990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6DE47-BE81-6C7F-C2E2-41AFCEE66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14234-74C9-B5E3-7827-4491373AD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A8704-6E4A-A350-A59B-2B960C352AEC}"/>
              </a:ext>
            </a:extLst>
          </p:cNvPr>
          <p:cNvSpPr>
            <a:spLocks noGrp="1"/>
          </p:cNvSpPr>
          <p:nvPr>
            <p:ph type="body" idx="1"/>
          </p:nvPr>
        </p:nvSpPr>
        <p:spPr/>
        <p:txBody>
          <a:bodyPr/>
          <a:lstStyle/>
          <a:p>
            <a:r>
              <a:rPr lang="en-US" dirty="0"/>
              <a:t>Arboreal primates did not face uniform danger.</a:t>
            </a:r>
          </a:p>
          <a:p>
            <a:r>
              <a:rPr lang="en-US" dirty="0"/>
              <a:t>Predators could appear from above, below, or at constricted crossings in the canopy.</a:t>
            </a:r>
          </a:p>
          <a:p>
            <a:r>
              <a:rPr lang="en-US" dirty="0"/>
              <a:t>Some positions in a group were safer than others, and some times of day were more dangerous than others.</a:t>
            </a:r>
            <a:br>
              <a:rPr lang="en-US" dirty="0"/>
            </a:br>
            <a:endParaRPr lang="en-US" dirty="0"/>
          </a:p>
          <a:p>
            <a:r>
              <a:rPr lang="en-US" dirty="0"/>
              <a:t>Living near others reduced individual vigilance demands and provided early warning.</a:t>
            </a:r>
          </a:p>
          <a:p>
            <a:r>
              <a:rPr lang="en-US" dirty="0"/>
              <a:t>But movement constraints in the trees prevented large groups </a:t>
            </a:r>
          </a:p>
          <a:p>
            <a:r>
              <a:rPr lang="en-US" dirty="0"/>
              <a:t>	from flowing as a single unit the way herds do on open ground.</a:t>
            </a:r>
          </a:p>
          <a:p>
            <a:r>
              <a:rPr lang="en-US" dirty="0"/>
              <a:t>Safety depended not just on numbers but on </a:t>
            </a:r>
            <a:r>
              <a:rPr lang="en-US" i="1" dirty="0"/>
              <a:t>who was nearby</a:t>
            </a:r>
            <a:r>
              <a:rPr lang="en-US" dirty="0"/>
              <a:t> and </a:t>
            </a:r>
            <a:r>
              <a:rPr lang="en-US" i="1" dirty="0"/>
              <a:t>what alternative paths existed</a:t>
            </a:r>
            <a:r>
              <a:rPr lang="en-US" dirty="0"/>
              <a:t>.</a:t>
            </a:r>
          </a:p>
          <a:p>
            <a:endParaRPr lang="en-US" dirty="0"/>
          </a:p>
          <a:p>
            <a:r>
              <a:rPr lang="en-US" dirty="0"/>
              <a:t>This meant individuals lived under conditions of </a:t>
            </a:r>
            <a:r>
              <a:rPr lang="en-US" b="1" dirty="0"/>
              <a:t>structured risk</a:t>
            </a:r>
            <a:r>
              <a:rPr lang="en-US" dirty="0"/>
              <a:t>, not randomness.</a:t>
            </a:r>
          </a:p>
          <a:p>
            <a:r>
              <a:rPr lang="en-US" dirty="0"/>
              <a:t>Threat exposure could vary systematically with position, subgroup composition, and travel route.</a:t>
            </a:r>
          </a:p>
          <a:p>
            <a:r>
              <a:rPr lang="en-US" dirty="0"/>
              <a:t>That structure mattered because success required anticipating risk ahead of time, not just reacting once danger appeared.</a:t>
            </a:r>
          </a:p>
          <a:p>
            <a:endParaRPr lang="en-US" dirty="0"/>
          </a:p>
          <a:p>
            <a:r>
              <a:rPr lang="en-US" dirty="0"/>
              <a:t>Such structured risk contexts set the stage for later social strategies </a:t>
            </a:r>
          </a:p>
          <a:p>
            <a:r>
              <a:rPr lang="en-US" dirty="0"/>
              <a:t>	— not because those strategies existed yet, </a:t>
            </a:r>
          </a:p>
          <a:p>
            <a:r>
              <a:rPr lang="en-US" dirty="0"/>
              <a:t>	but because the environment made </a:t>
            </a:r>
            <a:r>
              <a:rPr lang="en-US" b="1" dirty="0"/>
              <a:t>non-reflexive decision-making adaptive</a:t>
            </a:r>
            <a:r>
              <a:rPr lang="en-US" dirty="0"/>
              <a:t>.</a:t>
            </a:r>
          </a:p>
        </p:txBody>
      </p:sp>
      <p:sp>
        <p:nvSpPr>
          <p:cNvPr id="4" name="Slide Number Placeholder 3">
            <a:extLst>
              <a:ext uri="{FF2B5EF4-FFF2-40B4-BE49-F238E27FC236}">
                <a16:creationId xmlns:a16="http://schemas.microsoft.com/office/drawing/2014/main" id="{060BD8D6-097E-6568-9848-483976422593}"/>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106206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CFA04-FAE6-4F42-5E64-D34AE7D0D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69D1E-ECF7-7E20-6339-19D40BBE3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E300A0-9722-2A79-3D01-478AE00D28CC}"/>
              </a:ext>
            </a:extLst>
          </p:cNvPr>
          <p:cNvSpPr>
            <a:spLocks noGrp="1"/>
          </p:cNvSpPr>
          <p:nvPr>
            <p:ph type="body" idx="1"/>
          </p:nvPr>
        </p:nvSpPr>
        <p:spPr/>
        <p:txBody>
          <a:bodyPr/>
          <a:lstStyle/>
          <a:p>
            <a:r>
              <a:rPr lang="en-US" dirty="0"/>
              <a:t>Unlike many mammals, primates reproduced slowly and invested intensively in each infant.</a:t>
            </a:r>
          </a:p>
          <a:p>
            <a:r>
              <a:rPr lang="en-US" dirty="0"/>
              <a:t>Because offspring were few, each survival outcome mattered disproportionately.</a:t>
            </a:r>
          </a:p>
          <a:p>
            <a:r>
              <a:rPr lang="en-US" dirty="0"/>
              <a:t>A mistake in learning or social placement could reduce decades of potential reproduction.</a:t>
            </a:r>
          </a:p>
          <a:p>
            <a:endParaRPr lang="en-US" dirty="0"/>
          </a:p>
          <a:p>
            <a:r>
              <a:rPr lang="en-US" dirty="0"/>
              <a:t>Long lives meant long memory and long exposure to the same individuals.</a:t>
            </a:r>
          </a:p>
          <a:p>
            <a:r>
              <a:rPr lang="en-US" dirty="0"/>
              <a:t>A decision made in year three could still matter in year ten when alliances, offspring, or resource access shifted.</a:t>
            </a:r>
          </a:p>
          <a:p>
            <a:r>
              <a:rPr lang="en-US" dirty="0"/>
              <a:t>This stretched the horizon of what counted as a “cost” or “benefit.”</a:t>
            </a:r>
          </a:p>
          <a:p>
            <a:endParaRPr lang="en-US" dirty="0"/>
          </a:p>
          <a:p>
            <a:r>
              <a:rPr lang="en-US" dirty="0"/>
              <a:t>A long juvenile period provided time to acquire patterns of behavior by exposure and rehearsal in a low-stakes phase.</a:t>
            </a:r>
          </a:p>
          <a:p>
            <a:r>
              <a:rPr lang="en-US" dirty="0"/>
              <a:t>But it also meant many years of accumulating interactions that could not be undone.</a:t>
            </a:r>
          </a:p>
          <a:p>
            <a:r>
              <a:rPr lang="en-US" dirty="0"/>
              <a:t>Under these conditions, </a:t>
            </a:r>
            <a:r>
              <a:rPr lang="en-US" b="1" dirty="0"/>
              <a:t>behavior had to be calibrated to futures, not merely to presents.</a:t>
            </a:r>
            <a:endParaRPr lang="en-US" dirty="0"/>
          </a:p>
        </p:txBody>
      </p:sp>
      <p:sp>
        <p:nvSpPr>
          <p:cNvPr id="4" name="Slide Number Placeholder 3">
            <a:extLst>
              <a:ext uri="{FF2B5EF4-FFF2-40B4-BE49-F238E27FC236}">
                <a16:creationId xmlns:a16="http://schemas.microsoft.com/office/drawing/2014/main" id="{4A7B426C-9DD9-05E4-AC19-4B86AD57A957}"/>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45613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C8948-E4EC-C92F-17A6-D67C38C12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E0315-341E-91F4-2327-3673121AD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CF6EB-A481-A066-9214-B52B5CCEAFED}"/>
              </a:ext>
            </a:extLst>
          </p:cNvPr>
          <p:cNvSpPr>
            <a:spLocks noGrp="1"/>
          </p:cNvSpPr>
          <p:nvPr>
            <p:ph type="body" idx="1"/>
          </p:nvPr>
        </p:nvSpPr>
        <p:spPr/>
        <p:txBody>
          <a:bodyPr/>
          <a:lstStyle/>
          <a:p>
            <a:r>
              <a:rPr lang="en-US" dirty="0"/>
              <a:t>Primate groups were stable in membership across years, </a:t>
            </a:r>
          </a:p>
          <a:p>
            <a:r>
              <a:rPr lang="en-US" dirty="0"/>
              <a:t>	creating repeated interaction with the same partners, rivals, and observers.</a:t>
            </a:r>
          </a:p>
          <a:p>
            <a:r>
              <a:rPr lang="en-US" dirty="0"/>
              <a:t>This stability meant that history mattered — one did not start fresh each day with new strangers.</a:t>
            </a:r>
          </a:p>
          <a:p>
            <a:r>
              <a:rPr lang="en-US" dirty="0"/>
              <a:t>But travel in a complex canopy prevented the entire group from moving as a single unit.</a:t>
            </a:r>
          </a:p>
          <a:p>
            <a:endParaRPr lang="en-US" dirty="0"/>
          </a:p>
          <a:p>
            <a:r>
              <a:rPr lang="en-US" dirty="0"/>
              <a:t>Subgroups frequently split and later reunited, </a:t>
            </a:r>
          </a:p>
          <a:p>
            <a:r>
              <a:rPr lang="en-US" dirty="0"/>
              <a:t>	so no individual had continuous access to what others were doing or deciding.</a:t>
            </a:r>
          </a:p>
          <a:p>
            <a:r>
              <a:rPr lang="en-US" dirty="0"/>
              <a:t>When subgroups merged again, interactions resumed where they left off, as if memory bridged the gap.</a:t>
            </a:r>
          </a:p>
          <a:p>
            <a:r>
              <a:rPr lang="en-US" dirty="0"/>
              <a:t>This created a world in which decisions were made despite </a:t>
            </a:r>
            <a:r>
              <a:rPr lang="en-US" b="1" dirty="0"/>
              <a:t>missing or outdated social information</a:t>
            </a:r>
            <a:r>
              <a:rPr lang="en-US" dirty="0"/>
              <a:t>.</a:t>
            </a:r>
          </a:p>
          <a:p>
            <a:endParaRPr lang="en-US" dirty="0"/>
          </a:p>
          <a:p>
            <a:r>
              <a:rPr lang="en-US" dirty="0"/>
              <a:t>It is crucial to note: this is still </a:t>
            </a:r>
            <a:r>
              <a:rPr lang="en-US" b="1" dirty="0"/>
              <a:t>context, not behavior</a:t>
            </a:r>
            <a:r>
              <a:rPr lang="en-US" dirty="0"/>
              <a:t>.</a:t>
            </a:r>
          </a:p>
          <a:p>
            <a:r>
              <a:rPr lang="en-US" dirty="0"/>
              <a:t>We are describing the informational structure of the environment </a:t>
            </a:r>
          </a:p>
          <a:p>
            <a:r>
              <a:rPr lang="en-US" dirty="0"/>
              <a:t>	that </a:t>
            </a:r>
            <a:r>
              <a:rPr lang="en-US" b="1" dirty="0"/>
              <a:t>made new behavioral solutions necessary later</a:t>
            </a:r>
            <a:r>
              <a:rPr lang="en-US" dirty="0"/>
              <a:t>, not the solutions themselves.</a:t>
            </a:r>
          </a:p>
        </p:txBody>
      </p:sp>
      <p:sp>
        <p:nvSpPr>
          <p:cNvPr id="4" name="Slide Number Placeholder 3">
            <a:extLst>
              <a:ext uri="{FF2B5EF4-FFF2-40B4-BE49-F238E27FC236}">
                <a16:creationId xmlns:a16="http://schemas.microsoft.com/office/drawing/2014/main" id="{7CEFB50E-C761-A411-5821-45FA308E4D5E}"/>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1708800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E202E-7176-1973-7B3D-113FF45FA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69922-D8C3-78CD-FAF1-FB7BCE8D0D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2F05F0-5775-6DF9-B323-95C7C091D1D5}"/>
              </a:ext>
            </a:extLst>
          </p:cNvPr>
          <p:cNvSpPr>
            <a:spLocks noGrp="1"/>
          </p:cNvSpPr>
          <p:nvPr>
            <p:ph type="body" idx="1"/>
          </p:nvPr>
        </p:nvSpPr>
        <p:spPr/>
        <p:txBody>
          <a:bodyPr/>
          <a:lstStyle/>
          <a:p>
            <a:r>
              <a:rPr lang="en-US" dirty="0"/>
              <a:t>Fighting carries injury risks and long-term social costs, so primates rarely resolve every dispute with force.</a:t>
            </a:r>
          </a:p>
          <a:p>
            <a:r>
              <a:rPr lang="en-US" dirty="0"/>
              <a:t>Instead, they use threat displays, facial signals, and ritualized postures to establish outcomes without escalation.</a:t>
            </a:r>
          </a:p>
          <a:p>
            <a:r>
              <a:rPr lang="en-US" dirty="0"/>
              <a:t>These signals allow groups to remain stable even when interests conflict.</a:t>
            </a:r>
          </a:p>
          <a:p>
            <a:endParaRPr lang="en-US" dirty="0"/>
          </a:p>
          <a:p>
            <a:r>
              <a:rPr lang="en-US" dirty="0"/>
              <a:t>After aggression does occur, many primates engage in reconciliation behaviors.</a:t>
            </a:r>
          </a:p>
          <a:p>
            <a:r>
              <a:rPr lang="en-US" dirty="0"/>
              <a:t>Former opponents may groom, embrace, or sit in contact shortly after a fight, reducing the risk of retaliation or long-term estrangement.</a:t>
            </a:r>
          </a:p>
          <a:p>
            <a:r>
              <a:rPr lang="en-US" dirty="0"/>
              <a:t>This type of “social repair” behavior has been documented in macaques, baboons, and chimpanzees.</a:t>
            </a:r>
          </a:p>
          <a:p>
            <a:endParaRPr lang="en-US" dirty="0"/>
          </a:p>
          <a:p>
            <a:r>
              <a:rPr lang="en-US" dirty="0"/>
              <a:t>Conflict management of this kind implies that individuals track not only whether a fight occurred, but whether it has been resolved.</a:t>
            </a:r>
          </a:p>
          <a:p>
            <a:r>
              <a:rPr lang="en-US" dirty="0"/>
              <a:t>Actions are taken not just to win the moment but to preserve or restore a valuable relationship over time.</a:t>
            </a:r>
          </a:p>
          <a:p>
            <a:r>
              <a:rPr lang="en-US" dirty="0"/>
              <a:t>This marks a shift from immediate payoff behavior toward behavior calibrated to long-term social stability.</a:t>
            </a:r>
          </a:p>
        </p:txBody>
      </p:sp>
      <p:sp>
        <p:nvSpPr>
          <p:cNvPr id="4" name="Slide Number Placeholder 3">
            <a:extLst>
              <a:ext uri="{FF2B5EF4-FFF2-40B4-BE49-F238E27FC236}">
                <a16:creationId xmlns:a16="http://schemas.microsoft.com/office/drawing/2014/main" id="{F45E08A5-268E-42D0-BACC-7C7A0845BE07}"/>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3836382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meiU6TxysCg?start=75&amp;feature=oembed" TargetMode="Externa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Social Cognition</a:t>
            </a:r>
          </a:p>
          <a:p>
            <a:pPr marL="0" indent="0" algn="ctr">
              <a:buNone/>
            </a:pPr>
            <a:r>
              <a:rPr lang="en-US" dirty="0">
                <a:latin typeface="Calibri"/>
                <a:cs typeface="Calibri"/>
              </a:rPr>
              <a:t>Lecture 1: The Evolution of Social Cognition in Primates</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41ADB-D720-5E0C-BF43-A73080CE8DD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A2769CB-2AC2-5AFE-C585-01C469C0E0A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D172406-B5A6-21C0-C417-5EC6E8129FA3}"/>
              </a:ext>
            </a:extLst>
          </p:cNvPr>
          <p:cNvSpPr txBox="1"/>
          <p:nvPr/>
        </p:nvSpPr>
        <p:spPr>
          <a:xfrm>
            <a:off x="6975564" y="970293"/>
            <a:ext cx="4683035" cy="4616648"/>
          </a:xfrm>
          <a:prstGeom prst="rect">
            <a:avLst/>
          </a:prstGeom>
          <a:noFill/>
        </p:spPr>
        <p:txBody>
          <a:bodyPr wrap="square" rtlCol="0">
            <a:spAutoFit/>
          </a:bodyPr>
          <a:lstStyle/>
          <a:p>
            <a:r>
              <a:rPr lang="en-US" sz="3000" b="1" dirty="0"/>
              <a:t>From Social Structure to Behavioral Demands</a:t>
            </a:r>
            <a:endParaRPr lang="en-US" sz="3000" dirty="0"/>
          </a:p>
          <a:p>
            <a:pPr marL="457200" indent="-457200">
              <a:buFont typeface="Arial" panose="020B0604020202020204" pitchFamily="34" charset="0"/>
              <a:buChar char="•"/>
            </a:pPr>
            <a:r>
              <a:rPr lang="en-US" sz="2600" dirty="0"/>
              <a:t>Context created demands for prediction and long-term reasoning</a:t>
            </a:r>
          </a:p>
          <a:p>
            <a:pPr marL="457200" indent="-457200">
              <a:buFont typeface="Arial" panose="020B0604020202020204" pitchFamily="34" charset="0"/>
              <a:buChar char="•"/>
            </a:pPr>
            <a:r>
              <a:rPr lang="en-US" sz="2600" dirty="0"/>
              <a:t>Nothing here explains the behaviors — it explains why they were needed</a:t>
            </a:r>
          </a:p>
          <a:p>
            <a:pPr marL="457200" indent="-457200">
              <a:buFont typeface="Arial" panose="020B0604020202020204" pitchFamily="34" charset="0"/>
              <a:buChar char="•"/>
            </a:pPr>
            <a:r>
              <a:rPr lang="en-US" sz="2600" dirty="0"/>
              <a:t>Next we shift to the behavioral phenomena that emerged</a:t>
            </a:r>
          </a:p>
        </p:txBody>
      </p:sp>
      <p:graphicFrame>
        <p:nvGraphicFramePr>
          <p:cNvPr id="3" name="Table 2">
            <a:extLst>
              <a:ext uri="{FF2B5EF4-FFF2-40B4-BE49-F238E27FC236}">
                <a16:creationId xmlns:a16="http://schemas.microsoft.com/office/drawing/2014/main" id="{9CEF1F04-C3D5-BDE2-A6EA-35D6AE6B3B5D}"/>
              </a:ext>
            </a:extLst>
          </p:cNvPr>
          <p:cNvGraphicFramePr>
            <a:graphicFrameLocks noGrp="1"/>
          </p:cNvGraphicFramePr>
          <p:nvPr>
            <p:extLst>
              <p:ext uri="{D42A27DB-BD31-4B8C-83A1-F6EECF244321}">
                <p14:modId xmlns:p14="http://schemas.microsoft.com/office/powerpoint/2010/main" val="12837783"/>
              </p:ext>
            </p:extLst>
          </p:nvPr>
        </p:nvGraphicFramePr>
        <p:xfrm>
          <a:off x="359230" y="1655837"/>
          <a:ext cx="6215742" cy="3048000"/>
        </p:xfrm>
        <a:graphic>
          <a:graphicData uri="http://schemas.openxmlformats.org/drawingml/2006/table">
            <a:tbl>
              <a:tblPr firstRow="1" bandRow="1">
                <a:tableStyleId>{5C22544A-7EE6-4342-B048-85BDC9FD1C3A}</a:tableStyleId>
              </a:tblPr>
              <a:tblGrid>
                <a:gridCol w="3614056">
                  <a:extLst>
                    <a:ext uri="{9D8B030D-6E8A-4147-A177-3AD203B41FA5}">
                      <a16:colId xmlns:a16="http://schemas.microsoft.com/office/drawing/2014/main" val="2959220980"/>
                    </a:ext>
                  </a:extLst>
                </a:gridCol>
                <a:gridCol w="2601686">
                  <a:extLst>
                    <a:ext uri="{9D8B030D-6E8A-4147-A177-3AD203B41FA5}">
                      <a16:colId xmlns:a16="http://schemas.microsoft.com/office/drawing/2014/main" val="1297129009"/>
                    </a:ext>
                  </a:extLst>
                </a:gridCol>
              </a:tblGrid>
              <a:tr h="445106">
                <a:tc>
                  <a:txBody>
                    <a:bodyPr/>
                    <a:lstStyle/>
                    <a:p>
                      <a:pPr algn="ctr"/>
                      <a:r>
                        <a:rPr lang="en-US" sz="2400" dirty="0"/>
                        <a:t>Ecological Context</a:t>
                      </a:r>
                    </a:p>
                  </a:txBody>
                  <a:tcPr/>
                </a:tc>
                <a:tc>
                  <a:txBody>
                    <a:bodyPr/>
                    <a:lstStyle/>
                    <a:p>
                      <a:pPr algn="ctr"/>
                      <a:r>
                        <a:rPr lang="en-US" sz="2400" dirty="0"/>
                        <a:t>Behavioral Consequences</a:t>
                      </a:r>
                    </a:p>
                  </a:txBody>
                  <a:tcPr/>
                </a:tc>
                <a:extLst>
                  <a:ext uri="{0D108BD9-81ED-4DB2-BD59-A6C34878D82A}">
                    <a16:rowId xmlns:a16="http://schemas.microsoft.com/office/drawing/2014/main" val="2015624699"/>
                  </a:ext>
                </a:extLst>
              </a:tr>
              <a:tr h="1719339">
                <a:tc>
                  <a:txBody>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2400" dirty="0"/>
                        <a:t>life in the trees </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2400" dirty="0"/>
                        <a:t>eating fruit</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2400" dirty="0"/>
                        <a:t>variable predators</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2400" dirty="0"/>
                        <a:t>long life</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2400" dirty="0"/>
                        <a:t>large semi-stable groups</a:t>
                      </a:r>
                    </a:p>
                  </a:txBody>
                  <a:tcPr/>
                </a:tc>
                <a:tc>
                  <a:txBody>
                    <a:bodyPr/>
                    <a:lstStyle/>
                    <a:p>
                      <a:pPr algn="ctr"/>
                      <a:r>
                        <a:rPr lang="en-US" sz="6400" dirty="0"/>
                        <a:t>?</a:t>
                      </a:r>
                    </a:p>
                  </a:txBody>
                  <a:tcPr anchor="ctr"/>
                </a:tc>
                <a:extLst>
                  <a:ext uri="{0D108BD9-81ED-4DB2-BD59-A6C34878D82A}">
                    <a16:rowId xmlns:a16="http://schemas.microsoft.com/office/drawing/2014/main" val="3260594991"/>
                  </a:ext>
                </a:extLst>
              </a:tr>
            </a:tbl>
          </a:graphicData>
        </a:graphic>
      </p:graphicFrame>
    </p:spTree>
    <p:extLst>
      <p:ext uri="{BB962C8B-B14F-4D97-AF65-F5344CB8AC3E}">
        <p14:creationId xmlns:p14="http://schemas.microsoft.com/office/powerpoint/2010/main" val="343042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029B2-A956-E3FD-D3FB-1F4AD1AF8D1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7FAB17A-2D00-280D-13F3-62841934E25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D17E96A-656A-8062-8672-21988FF70F99}"/>
              </a:ext>
            </a:extLst>
          </p:cNvPr>
          <p:cNvSpPr txBox="1"/>
          <p:nvPr/>
        </p:nvSpPr>
        <p:spPr>
          <a:xfrm>
            <a:off x="7404852" y="989779"/>
            <a:ext cx="4680857" cy="4616648"/>
          </a:xfrm>
          <a:prstGeom prst="rect">
            <a:avLst/>
          </a:prstGeom>
          <a:noFill/>
        </p:spPr>
        <p:txBody>
          <a:bodyPr wrap="square" rtlCol="0">
            <a:spAutoFit/>
          </a:bodyPr>
          <a:lstStyle/>
          <a:p>
            <a:r>
              <a:rPr lang="en-US" sz="3000" b="1" dirty="0"/>
              <a:t>1. The Primate Brain Got Much Bigger</a:t>
            </a:r>
            <a:endParaRPr lang="en-US" sz="3000" dirty="0"/>
          </a:p>
          <a:p>
            <a:pPr marL="457200" indent="-457200">
              <a:buFont typeface="Arial" panose="020B0604020202020204" pitchFamily="34" charset="0"/>
              <a:buChar char="•"/>
            </a:pPr>
            <a:r>
              <a:rPr lang="en-US" sz="2600" dirty="0"/>
              <a:t>Primates evolved brains far larger than expected for body size</a:t>
            </a:r>
          </a:p>
          <a:p>
            <a:pPr marL="457200" indent="-457200">
              <a:buFont typeface="Arial" panose="020B0604020202020204" pitchFamily="34" charset="0"/>
              <a:buChar char="•"/>
            </a:pPr>
            <a:r>
              <a:rPr lang="en-US" sz="2600" dirty="0"/>
              <a:t>This enlargement co-occurred with the new behavioral profile</a:t>
            </a:r>
          </a:p>
          <a:p>
            <a:pPr marL="457200" indent="-457200">
              <a:buFont typeface="Arial" panose="020B0604020202020204" pitchFamily="34" charset="0"/>
              <a:buChar char="•"/>
            </a:pPr>
            <a:r>
              <a:rPr lang="en-US" sz="2600" dirty="0"/>
              <a:t>Bigger brains appeared before we know how they were used</a:t>
            </a:r>
          </a:p>
        </p:txBody>
      </p:sp>
      <p:graphicFrame>
        <p:nvGraphicFramePr>
          <p:cNvPr id="3" name="Table 2">
            <a:extLst>
              <a:ext uri="{FF2B5EF4-FFF2-40B4-BE49-F238E27FC236}">
                <a16:creationId xmlns:a16="http://schemas.microsoft.com/office/drawing/2014/main" id="{EF2DAC2A-35D9-2885-4795-261998E1E427}"/>
              </a:ext>
            </a:extLst>
          </p:cNvPr>
          <p:cNvGraphicFramePr>
            <a:graphicFrameLocks noGrp="1"/>
          </p:cNvGraphicFramePr>
          <p:nvPr>
            <p:extLst>
              <p:ext uri="{D42A27DB-BD31-4B8C-83A1-F6EECF244321}">
                <p14:modId xmlns:p14="http://schemas.microsoft.com/office/powerpoint/2010/main" val="4109848611"/>
              </p:ext>
            </p:extLst>
          </p:nvPr>
        </p:nvGraphicFramePr>
        <p:xfrm>
          <a:off x="106291" y="753892"/>
          <a:ext cx="7154478" cy="5088423"/>
        </p:xfrm>
        <a:graphic>
          <a:graphicData uri="http://schemas.openxmlformats.org/drawingml/2006/table">
            <a:tbl>
              <a:tblPr/>
              <a:tblGrid>
                <a:gridCol w="2384826">
                  <a:extLst>
                    <a:ext uri="{9D8B030D-6E8A-4147-A177-3AD203B41FA5}">
                      <a16:colId xmlns:a16="http://schemas.microsoft.com/office/drawing/2014/main" val="1868427618"/>
                    </a:ext>
                  </a:extLst>
                </a:gridCol>
                <a:gridCol w="2384826">
                  <a:extLst>
                    <a:ext uri="{9D8B030D-6E8A-4147-A177-3AD203B41FA5}">
                      <a16:colId xmlns:a16="http://schemas.microsoft.com/office/drawing/2014/main" val="1546104517"/>
                    </a:ext>
                  </a:extLst>
                </a:gridCol>
                <a:gridCol w="2384826">
                  <a:extLst>
                    <a:ext uri="{9D8B030D-6E8A-4147-A177-3AD203B41FA5}">
                      <a16:colId xmlns:a16="http://schemas.microsoft.com/office/drawing/2014/main" val="540011963"/>
                    </a:ext>
                  </a:extLst>
                </a:gridCol>
              </a:tblGrid>
              <a:tr h="599279">
                <a:tc>
                  <a:txBody>
                    <a:bodyPr/>
                    <a:lstStyle/>
                    <a:p>
                      <a:pPr>
                        <a:buNone/>
                      </a:pPr>
                      <a:r>
                        <a:rPr lang="en-US" sz="2400" b="1" dirty="0"/>
                        <a:t>Evolutionary Node</a:t>
                      </a:r>
                      <a:endParaRPr lang="en-US" sz="2400" dirty="0"/>
                    </a:p>
                  </a:txBody>
                  <a:tcPr marL="76339" marR="76339" marT="38170" marB="38170" anchor="b">
                    <a:lnL>
                      <a:noFill/>
                    </a:lnL>
                    <a:lnR>
                      <a:noFill/>
                    </a:lnR>
                    <a:lnT>
                      <a:noFill/>
                    </a:lnT>
                    <a:lnB>
                      <a:noFill/>
                    </a:lnB>
                    <a:solidFill>
                      <a:schemeClr val="accent1"/>
                    </a:solidFill>
                  </a:tcPr>
                </a:tc>
                <a:tc>
                  <a:txBody>
                    <a:bodyPr/>
                    <a:lstStyle/>
                    <a:p>
                      <a:pPr>
                        <a:buNone/>
                      </a:pPr>
                      <a:r>
                        <a:rPr lang="en-US" sz="2400" b="1" dirty="0"/>
                        <a:t>Approx. Date</a:t>
                      </a:r>
                      <a:endParaRPr lang="en-US" sz="2400" dirty="0"/>
                    </a:p>
                  </a:txBody>
                  <a:tcPr marL="76339" marR="76339" marT="38170" marB="38170" anchor="b">
                    <a:lnL>
                      <a:noFill/>
                    </a:lnL>
                    <a:lnR>
                      <a:noFill/>
                    </a:lnR>
                    <a:lnT>
                      <a:noFill/>
                    </a:lnT>
                    <a:lnB>
                      <a:noFill/>
                    </a:lnB>
                    <a:solidFill>
                      <a:schemeClr val="accent1"/>
                    </a:solidFill>
                  </a:tcPr>
                </a:tc>
                <a:tc>
                  <a:txBody>
                    <a:bodyPr/>
                    <a:lstStyle/>
                    <a:p>
                      <a:pPr>
                        <a:buNone/>
                      </a:pPr>
                      <a:r>
                        <a:rPr lang="en-US" sz="2400" b="1" dirty="0"/>
                        <a:t>Best Estimate of Brain Volume</a:t>
                      </a:r>
                      <a:endParaRPr lang="en-US" sz="2400" dirty="0"/>
                    </a:p>
                  </a:txBody>
                  <a:tcPr marL="76339" marR="76339" marT="38170" marB="38170" anchor="b">
                    <a:lnL>
                      <a:noFill/>
                    </a:lnL>
                    <a:lnR>
                      <a:noFill/>
                    </a:lnR>
                    <a:lnT>
                      <a:noFill/>
                    </a:lnT>
                    <a:lnB>
                      <a:noFill/>
                    </a:lnB>
                    <a:solidFill>
                      <a:schemeClr val="accent1"/>
                    </a:solidFill>
                  </a:tcPr>
                </a:tc>
                <a:extLst>
                  <a:ext uri="{0D108BD9-81ED-4DB2-BD59-A6C34878D82A}">
                    <a16:rowId xmlns:a16="http://schemas.microsoft.com/office/drawing/2014/main" val="993804260"/>
                  </a:ext>
                </a:extLst>
              </a:tr>
              <a:tr h="1112945">
                <a:tc>
                  <a:txBody>
                    <a:bodyPr/>
                    <a:lstStyle/>
                    <a:p>
                      <a:pPr>
                        <a:buNone/>
                      </a:pPr>
                      <a:r>
                        <a:rPr lang="en-US" sz="2200" b="0" dirty="0"/>
                        <a:t>Mammal–Reptile Common Ancestor</a:t>
                      </a:r>
                    </a:p>
                  </a:txBody>
                  <a:tcPr marL="76339" marR="76339" marT="38170" marB="38170" anchor="ctr">
                    <a:lnL>
                      <a:noFill/>
                    </a:lnL>
                    <a:lnR>
                      <a:noFill/>
                    </a:lnR>
                    <a:lnT>
                      <a:noFill/>
                    </a:lnT>
                    <a:lnB>
                      <a:noFill/>
                    </a:lnB>
                    <a:noFill/>
                  </a:tcPr>
                </a:tc>
                <a:tc>
                  <a:txBody>
                    <a:bodyPr/>
                    <a:lstStyle/>
                    <a:p>
                      <a:pPr>
                        <a:buNone/>
                      </a:pPr>
                      <a:r>
                        <a:rPr lang="en-US" sz="2200" b="0" dirty="0"/>
                        <a:t>~300–320 Mya</a:t>
                      </a:r>
                    </a:p>
                  </a:txBody>
                  <a:tcPr marL="76339" marR="76339" marT="38170" marB="38170" anchor="ctr">
                    <a:lnL>
                      <a:noFill/>
                    </a:lnL>
                    <a:lnR>
                      <a:noFill/>
                    </a:lnR>
                    <a:lnT>
                      <a:noFill/>
                    </a:lnT>
                    <a:lnB>
                      <a:noFill/>
                    </a:lnB>
                    <a:noFill/>
                  </a:tcPr>
                </a:tc>
                <a:tc>
                  <a:txBody>
                    <a:bodyPr/>
                    <a:lstStyle/>
                    <a:p>
                      <a:pPr>
                        <a:buNone/>
                      </a:pPr>
                      <a:r>
                        <a:rPr lang="en-US" sz="2200" b="0"/>
                        <a:t>~1–3 mL</a:t>
                      </a:r>
                    </a:p>
                  </a:txBody>
                  <a:tcPr marL="76339" marR="76339" marT="38170" marB="38170" anchor="ctr">
                    <a:lnL>
                      <a:noFill/>
                    </a:lnL>
                    <a:lnR>
                      <a:noFill/>
                    </a:lnR>
                    <a:lnT>
                      <a:noFill/>
                    </a:lnT>
                    <a:lnB>
                      <a:noFill/>
                    </a:lnB>
                    <a:noFill/>
                  </a:tcPr>
                </a:tc>
                <a:extLst>
                  <a:ext uri="{0D108BD9-81ED-4DB2-BD59-A6C34878D82A}">
                    <a16:rowId xmlns:a16="http://schemas.microsoft.com/office/drawing/2014/main" val="1450205314"/>
                  </a:ext>
                </a:extLst>
              </a:tr>
              <a:tr h="856113">
                <a:tc>
                  <a:txBody>
                    <a:bodyPr/>
                    <a:lstStyle/>
                    <a:p>
                      <a:pPr>
                        <a:buNone/>
                      </a:pPr>
                      <a:r>
                        <a:rPr lang="en-US" sz="2200" b="0" dirty="0"/>
                        <a:t>Mammal Common Ancestor</a:t>
                      </a:r>
                    </a:p>
                  </a:txBody>
                  <a:tcPr marL="76339" marR="76339" marT="38170" marB="38170" anchor="ctr">
                    <a:lnL>
                      <a:noFill/>
                    </a:lnL>
                    <a:lnR>
                      <a:noFill/>
                    </a:lnR>
                    <a:lnT>
                      <a:noFill/>
                    </a:lnT>
                    <a:lnB>
                      <a:noFill/>
                    </a:lnB>
                    <a:noFill/>
                  </a:tcPr>
                </a:tc>
                <a:tc>
                  <a:txBody>
                    <a:bodyPr/>
                    <a:lstStyle/>
                    <a:p>
                      <a:pPr>
                        <a:buNone/>
                      </a:pPr>
                      <a:r>
                        <a:rPr lang="en-US" sz="2200" b="0" dirty="0"/>
                        <a:t>~180–200 Mya</a:t>
                      </a:r>
                    </a:p>
                  </a:txBody>
                  <a:tcPr marL="76339" marR="76339" marT="38170" marB="38170" anchor="ctr">
                    <a:lnL>
                      <a:noFill/>
                    </a:lnL>
                    <a:lnR>
                      <a:noFill/>
                    </a:lnR>
                    <a:lnT>
                      <a:noFill/>
                    </a:lnT>
                    <a:lnB>
                      <a:noFill/>
                    </a:lnB>
                    <a:noFill/>
                  </a:tcPr>
                </a:tc>
                <a:tc>
                  <a:txBody>
                    <a:bodyPr/>
                    <a:lstStyle/>
                    <a:p>
                      <a:pPr>
                        <a:buNone/>
                      </a:pPr>
                      <a:r>
                        <a:rPr lang="en-US" sz="2200" b="0"/>
                        <a:t>~2–5 mL</a:t>
                      </a:r>
                    </a:p>
                  </a:txBody>
                  <a:tcPr marL="76339" marR="76339" marT="38170" marB="38170" anchor="ctr">
                    <a:lnL>
                      <a:noFill/>
                    </a:lnL>
                    <a:lnR>
                      <a:noFill/>
                    </a:lnR>
                    <a:lnT>
                      <a:noFill/>
                    </a:lnT>
                    <a:lnB>
                      <a:noFill/>
                    </a:lnB>
                    <a:noFill/>
                  </a:tcPr>
                </a:tc>
                <a:extLst>
                  <a:ext uri="{0D108BD9-81ED-4DB2-BD59-A6C34878D82A}">
                    <a16:rowId xmlns:a16="http://schemas.microsoft.com/office/drawing/2014/main" val="236993664"/>
                  </a:ext>
                </a:extLst>
              </a:tr>
              <a:tr h="856113">
                <a:tc>
                  <a:txBody>
                    <a:bodyPr/>
                    <a:lstStyle/>
                    <a:p>
                      <a:pPr>
                        <a:buNone/>
                      </a:pPr>
                      <a:r>
                        <a:rPr lang="en-US" sz="2200" b="0" dirty="0"/>
                        <a:t>Primate Common Ancestor</a:t>
                      </a:r>
                    </a:p>
                  </a:txBody>
                  <a:tcPr marL="76339" marR="76339" marT="38170" marB="38170" anchor="ctr">
                    <a:lnL>
                      <a:noFill/>
                    </a:lnL>
                    <a:lnR>
                      <a:noFill/>
                    </a:lnR>
                    <a:lnT>
                      <a:noFill/>
                    </a:lnT>
                    <a:lnB>
                      <a:noFill/>
                    </a:lnB>
                    <a:noFill/>
                  </a:tcPr>
                </a:tc>
                <a:tc>
                  <a:txBody>
                    <a:bodyPr/>
                    <a:lstStyle/>
                    <a:p>
                      <a:pPr>
                        <a:buNone/>
                      </a:pPr>
                      <a:r>
                        <a:rPr lang="en-US" sz="2200" b="0"/>
                        <a:t>~55–65 Mya</a:t>
                      </a:r>
                    </a:p>
                  </a:txBody>
                  <a:tcPr marL="76339" marR="76339" marT="38170" marB="38170" anchor="ctr">
                    <a:lnL>
                      <a:noFill/>
                    </a:lnL>
                    <a:lnR>
                      <a:noFill/>
                    </a:lnR>
                    <a:lnT>
                      <a:noFill/>
                    </a:lnT>
                    <a:lnB>
                      <a:noFill/>
                    </a:lnB>
                    <a:noFill/>
                  </a:tcPr>
                </a:tc>
                <a:tc>
                  <a:txBody>
                    <a:bodyPr/>
                    <a:lstStyle/>
                    <a:p>
                      <a:pPr>
                        <a:buNone/>
                      </a:pPr>
                      <a:r>
                        <a:rPr lang="en-US" sz="2200" b="0" dirty="0"/>
                        <a:t>~10–15 mL</a:t>
                      </a:r>
                    </a:p>
                  </a:txBody>
                  <a:tcPr marL="76339" marR="76339" marT="38170" marB="38170" anchor="ctr">
                    <a:lnL>
                      <a:noFill/>
                    </a:lnL>
                    <a:lnR>
                      <a:noFill/>
                    </a:lnR>
                    <a:lnT>
                      <a:noFill/>
                    </a:lnT>
                    <a:lnB>
                      <a:noFill/>
                    </a:lnB>
                    <a:noFill/>
                  </a:tcPr>
                </a:tc>
                <a:extLst>
                  <a:ext uri="{0D108BD9-81ED-4DB2-BD59-A6C34878D82A}">
                    <a16:rowId xmlns:a16="http://schemas.microsoft.com/office/drawing/2014/main" val="230321017"/>
                  </a:ext>
                </a:extLst>
              </a:tr>
              <a:tr h="856113">
                <a:tc>
                  <a:txBody>
                    <a:bodyPr/>
                    <a:lstStyle/>
                    <a:p>
                      <a:pPr>
                        <a:buNone/>
                      </a:pPr>
                      <a:r>
                        <a:rPr lang="en-US" sz="2200" b="0" dirty="0"/>
                        <a:t>Ape Common Ancestor</a:t>
                      </a:r>
                    </a:p>
                  </a:txBody>
                  <a:tcPr marL="76339" marR="76339" marT="38170" marB="38170" anchor="ctr">
                    <a:lnL>
                      <a:noFill/>
                    </a:lnL>
                    <a:lnR>
                      <a:noFill/>
                    </a:lnR>
                    <a:lnT>
                      <a:noFill/>
                    </a:lnT>
                    <a:lnB>
                      <a:noFill/>
                    </a:lnB>
                    <a:noFill/>
                  </a:tcPr>
                </a:tc>
                <a:tc>
                  <a:txBody>
                    <a:bodyPr/>
                    <a:lstStyle/>
                    <a:p>
                      <a:pPr>
                        <a:buNone/>
                      </a:pPr>
                      <a:r>
                        <a:rPr lang="en-US" sz="2200" b="0"/>
                        <a:t>~15–20 Mya</a:t>
                      </a:r>
                    </a:p>
                  </a:txBody>
                  <a:tcPr marL="76339" marR="76339" marT="38170" marB="38170" anchor="ctr">
                    <a:lnL>
                      <a:noFill/>
                    </a:lnL>
                    <a:lnR>
                      <a:noFill/>
                    </a:lnR>
                    <a:lnT>
                      <a:noFill/>
                    </a:lnT>
                    <a:lnB>
                      <a:noFill/>
                    </a:lnB>
                    <a:noFill/>
                  </a:tcPr>
                </a:tc>
                <a:tc>
                  <a:txBody>
                    <a:bodyPr/>
                    <a:lstStyle/>
                    <a:p>
                      <a:pPr>
                        <a:buNone/>
                      </a:pPr>
                      <a:r>
                        <a:rPr lang="en-US" sz="2200" b="0" dirty="0"/>
                        <a:t>~300–350 mL</a:t>
                      </a:r>
                    </a:p>
                  </a:txBody>
                  <a:tcPr marL="76339" marR="76339" marT="38170" marB="38170" anchor="ctr">
                    <a:lnL>
                      <a:noFill/>
                    </a:lnL>
                    <a:lnR>
                      <a:noFill/>
                    </a:lnR>
                    <a:lnT>
                      <a:noFill/>
                    </a:lnT>
                    <a:lnB>
                      <a:noFill/>
                    </a:lnB>
                    <a:noFill/>
                  </a:tcPr>
                </a:tc>
                <a:extLst>
                  <a:ext uri="{0D108BD9-81ED-4DB2-BD59-A6C34878D82A}">
                    <a16:rowId xmlns:a16="http://schemas.microsoft.com/office/drawing/2014/main" val="1129487097"/>
                  </a:ext>
                </a:extLst>
              </a:tr>
              <a:tr h="599279">
                <a:tc>
                  <a:txBody>
                    <a:bodyPr/>
                    <a:lstStyle/>
                    <a:p>
                      <a:pPr>
                        <a:buNone/>
                      </a:pPr>
                      <a:r>
                        <a:rPr lang="en-US" sz="2200" b="0" dirty="0"/>
                        <a:t>Modern Human</a:t>
                      </a:r>
                    </a:p>
                  </a:txBody>
                  <a:tcPr marL="76339" marR="76339" marT="38170" marB="38170" anchor="ctr">
                    <a:lnL>
                      <a:noFill/>
                    </a:lnL>
                    <a:lnR>
                      <a:noFill/>
                    </a:lnR>
                    <a:lnT>
                      <a:noFill/>
                    </a:lnT>
                    <a:lnB>
                      <a:noFill/>
                    </a:lnB>
                    <a:noFill/>
                  </a:tcPr>
                </a:tc>
                <a:tc>
                  <a:txBody>
                    <a:bodyPr/>
                    <a:lstStyle/>
                    <a:p>
                      <a:pPr>
                        <a:buNone/>
                      </a:pPr>
                      <a:r>
                        <a:rPr lang="en-US" sz="2200" b="0" dirty="0"/>
                        <a:t>present</a:t>
                      </a:r>
                    </a:p>
                  </a:txBody>
                  <a:tcPr marL="76339" marR="76339" marT="38170" marB="38170" anchor="ctr">
                    <a:lnL>
                      <a:noFill/>
                    </a:lnL>
                    <a:lnR>
                      <a:noFill/>
                    </a:lnR>
                    <a:lnT>
                      <a:noFill/>
                    </a:lnT>
                    <a:lnB>
                      <a:noFill/>
                    </a:lnB>
                    <a:noFill/>
                  </a:tcPr>
                </a:tc>
                <a:tc>
                  <a:txBody>
                    <a:bodyPr/>
                    <a:lstStyle/>
                    <a:p>
                      <a:pPr>
                        <a:buNone/>
                      </a:pPr>
                      <a:r>
                        <a:rPr lang="en-US" sz="2200" b="0" dirty="0"/>
                        <a:t>~1350 mL</a:t>
                      </a:r>
                    </a:p>
                  </a:txBody>
                  <a:tcPr marL="76339" marR="76339" marT="38170" marB="38170" anchor="ctr">
                    <a:lnL>
                      <a:noFill/>
                    </a:lnL>
                    <a:lnR>
                      <a:noFill/>
                    </a:lnR>
                    <a:lnT>
                      <a:noFill/>
                    </a:lnT>
                    <a:lnB>
                      <a:noFill/>
                    </a:lnB>
                    <a:noFill/>
                  </a:tcPr>
                </a:tc>
                <a:extLst>
                  <a:ext uri="{0D108BD9-81ED-4DB2-BD59-A6C34878D82A}">
                    <a16:rowId xmlns:a16="http://schemas.microsoft.com/office/drawing/2014/main" val="629363657"/>
                  </a:ext>
                </a:extLst>
              </a:tr>
            </a:tbl>
          </a:graphicData>
        </a:graphic>
      </p:graphicFrame>
    </p:spTree>
    <p:extLst>
      <p:ext uri="{BB962C8B-B14F-4D97-AF65-F5344CB8AC3E}">
        <p14:creationId xmlns:p14="http://schemas.microsoft.com/office/powerpoint/2010/main" val="207931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E5E9F-5C26-FECD-959F-799E5547DD3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4F63AB6-B537-9319-5C8A-3AEAAB5893C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87735D2B-EE71-CCB1-A075-7D84F5F2074D}"/>
              </a:ext>
            </a:extLst>
          </p:cNvPr>
          <p:cNvSpPr txBox="1"/>
          <p:nvPr/>
        </p:nvSpPr>
        <p:spPr>
          <a:xfrm>
            <a:off x="6836227" y="1714876"/>
            <a:ext cx="5072743" cy="2954655"/>
          </a:xfrm>
          <a:prstGeom prst="rect">
            <a:avLst/>
          </a:prstGeom>
          <a:noFill/>
        </p:spPr>
        <p:txBody>
          <a:bodyPr wrap="square" rtlCol="0">
            <a:spAutoFit/>
          </a:bodyPr>
          <a:lstStyle/>
          <a:p>
            <a:r>
              <a:rPr lang="en-US" sz="3000" b="1" dirty="0"/>
              <a:t>2. Cooperation Beyond Kin</a:t>
            </a:r>
            <a:endParaRPr lang="en-US" sz="3000" dirty="0"/>
          </a:p>
          <a:p>
            <a:pPr marL="457200" indent="-457200">
              <a:buFont typeface="Arial" panose="020B0604020202020204" pitchFamily="34" charset="0"/>
              <a:buChar char="•"/>
            </a:pPr>
            <a:r>
              <a:rPr lang="en-US" sz="2600" dirty="0"/>
              <a:t>Primates cooperated with non-relatives</a:t>
            </a:r>
          </a:p>
          <a:p>
            <a:pPr marL="457200" indent="-457200">
              <a:buFont typeface="Arial" panose="020B0604020202020204" pitchFamily="34" charset="0"/>
              <a:buChar char="•"/>
            </a:pPr>
            <a:r>
              <a:rPr lang="en-US" sz="2600" dirty="0"/>
              <a:t>They formed and maintained alliances with no shared genes</a:t>
            </a:r>
          </a:p>
          <a:p>
            <a:pPr marL="457200" indent="-457200">
              <a:buFont typeface="Arial" panose="020B0604020202020204" pitchFamily="34" charset="0"/>
              <a:buChar char="•"/>
            </a:pPr>
            <a:r>
              <a:rPr lang="en-US" sz="2600" dirty="0"/>
              <a:t>This created benefits that could not be reduced to kinship</a:t>
            </a:r>
          </a:p>
        </p:txBody>
      </p:sp>
      <p:pic>
        <p:nvPicPr>
          <p:cNvPr id="12290" name="Picture 2" descr="Altruistic Apes – The Loh Down On Science">
            <a:extLst>
              <a:ext uri="{FF2B5EF4-FFF2-40B4-BE49-F238E27FC236}">
                <a16:creationId xmlns:a16="http://schemas.microsoft.com/office/drawing/2014/main" id="{7D030D91-CD15-1F03-429B-AD611BFAE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 y="880835"/>
            <a:ext cx="6350000" cy="48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6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4CB71-DB96-5778-B091-C5D6D36ADE0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2F976D5-5C2B-EDEC-91D4-1B4A34F440C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80E0AC3E-5203-9FE0-A9AC-C2ADD2FE292E}"/>
              </a:ext>
            </a:extLst>
          </p:cNvPr>
          <p:cNvSpPr txBox="1"/>
          <p:nvPr/>
        </p:nvSpPr>
        <p:spPr>
          <a:xfrm>
            <a:off x="6999514" y="1229178"/>
            <a:ext cx="5072743" cy="3877985"/>
          </a:xfrm>
          <a:prstGeom prst="rect">
            <a:avLst/>
          </a:prstGeom>
          <a:noFill/>
        </p:spPr>
        <p:txBody>
          <a:bodyPr wrap="square" rtlCol="0">
            <a:spAutoFit/>
          </a:bodyPr>
          <a:lstStyle/>
          <a:p>
            <a:r>
              <a:rPr lang="en-US" sz="3000" b="1" dirty="0"/>
              <a:t>3. </a:t>
            </a:r>
            <a:r>
              <a:rPr lang="en-US" sz="3200" b="1" dirty="0"/>
              <a:t>Stable Social Hierarchies as a Behavioral Regularity</a:t>
            </a:r>
            <a:endParaRPr lang="en-US" sz="3000" dirty="0"/>
          </a:p>
          <a:p>
            <a:pPr marL="457200" indent="-457200">
              <a:buFont typeface="Arial" panose="020B0604020202020204" pitchFamily="34" charset="0"/>
              <a:buChar char="•"/>
            </a:pPr>
            <a:r>
              <a:rPr lang="en-US" sz="2600" dirty="0"/>
              <a:t>Primates organized themselves into patterned rank structures</a:t>
            </a:r>
          </a:p>
          <a:p>
            <a:pPr marL="457200" indent="-457200">
              <a:buFont typeface="Arial" panose="020B0604020202020204" pitchFamily="34" charset="0"/>
              <a:buChar char="•"/>
            </a:pPr>
            <a:r>
              <a:rPr lang="en-US" sz="2600" dirty="0"/>
              <a:t>Rank predicted access to resources, space, allies, and safety</a:t>
            </a:r>
          </a:p>
          <a:p>
            <a:pPr marL="457200" indent="-457200">
              <a:buFont typeface="Arial" panose="020B0604020202020204" pitchFamily="34" charset="0"/>
              <a:buChar char="•"/>
            </a:pPr>
            <a:r>
              <a:rPr lang="en-US" sz="2600" dirty="0"/>
              <a:t>Hierarchies were long-lived and tracked by all group members</a:t>
            </a:r>
          </a:p>
        </p:txBody>
      </p:sp>
      <p:pic>
        <p:nvPicPr>
          <p:cNvPr id="20482" name="Picture 2" descr="2. Apes and humans « Hominin Evolution &amp; Ecology">
            <a:extLst>
              <a:ext uri="{FF2B5EF4-FFF2-40B4-BE49-F238E27FC236}">
                <a16:creationId xmlns:a16="http://schemas.microsoft.com/office/drawing/2014/main" id="{DFF8A1DF-9ABC-0085-D484-F81003EB8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1229178"/>
            <a:ext cx="6477299" cy="411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178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519C4-366C-B249-9FF0-DAAA2333D6B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FEEC2D3-4B27-9FCD-E611-4705C245544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2ED1AC0-CC91-8752-B435-17437E58214C}"/>
              </a:ext>
            </a:extLst>
          </p:cNvPr>
          <p:cNvSpPr txBox="1"/>
          <p:nvPr/>
        </p:nvSpPr>
        <p:spPr>
          <a:xfrm>
            <a:off x="7456714" y="1344762"/>
            <a:ext cx="4735286" cy="3416320"/>
          </a:xfrm>
          <a:prstGeom prst="rect">
            <a:avLst/>
          </a:prstGeom>
          <a:noFill/>
        </p:spPr>
        <p:txBody>
          <a:bodyPr wrap="square" rtlCol="0">
            <a:spAutoFit/>
          </a:bodyPr>
          <a:lstStyle/>
          <a:p>
            <a:r>
              <a:rPr lang="en-US" sz="3000" b="1" dirty="0"/>
              <a:t>4. Fairness-Like Responses and Norm Sensitivity</a:t>
            </a:r>
            <a:endParaRPr lang="en-US" sz="3000" dirty="0"/>
          </a:p>
          <a:p>
            <a:pPr marL="457200" indent="-457200">
              <a:buFont typeface="Arial" panose="020B0604020202020204" pitchFamily="34" charset="0"/>
              <a:buChar char="•"/>
            </a:pPr>
            <a:r>
              <a:rPr lang="en-US" sz="2600" dirty="0"/>
              <a:t>Primates protest unequal outcomes</a:t>
            </a:r>
          </a:p>
          <a:p>
            <a:pPr marL="457200" indent="-457200">
              <a:buFont typeface="Arial" panose="020B0604020202020204" pitchFamily="34" charset="0"/>
              <a:buChar char="•"/>
            </a:pPr>
            <a:r>
              <a:rPr lang="en-US" sz="2600" dirty="0"/>
              <a:t>Third parties sometimes react to violations</a:t>
            </a:r>
          </a:p>
          <a:p>
            <a:pPr marL="457200" indent="-457200">
              <a:buFont typeface="Arial" panose="020B0604020202020204" pitchFamily="34" charset="0"/>
              <a:buChar char="•"/>
            </a:pPr>
            <a:r>
              <a:rPr lang="en-US" sz="2600" dirty="0"/>
              <a:t>Behavior suggests implicit expectations</a:t>
            </a:r>
          </a:p>
        </p:txBody>
      </p:sp>
      <p:pic>
        <p:nvPicPr>
          <p:cNvPr id="8" name="Online Media 7" descr="Two Monkeys Were Paid Unequally: Excerpt from Frans de Waal's TED Talk">
            <a:hlinkClick r:id="" action="ppaction://media"/>
            <a:extLst>
              <a:ext uri="{FF2B5EF4-FFF2-40B4-BE49-F238E27FC236}">
                <a16:creationId xmlns:a16="http://schemas.microsoft.com/office/drawing/2014/main" id="{F916233D-2CE7-AC2E-0182-F974B1CCFCB3}"/>
              </a:ext>
            </a:extLst>
          </p:cNvPr>
          <p:cNvPicPr>
            <a:picLocks noRot="1" noChangeAspect="1"/>
          </p:cNvPicPr>
          <p:nvPr>
            <a:videoFile r:link="rId1"/>
          </p:nvPr>
        </p:nvPicPr>
        <p:blipFill>
          <a:blip r:embed="rId4"/>
          <a:stretch>
            <a:fillRect/>
          </a:stretch>
        </p:blipFill>
        <p:spPr>
          <a:xfrm>
            <a:off x="297542" y="1344762"/>
            <a:ext cx="6857358" cy="3874407"/>
          </a:xfrm>
          <a:prstGeom prst="rect">
            <a:avLst/>
          </a:prstGeom>
        </p:spPr>
      </p:pic>
    </p:spTree>
    <p:extLst>
      <p:ext uri="{BB962C8B-B14F-4D97-AF65-F5344CB8AC3E}">
        <p14:creationId xmlns:p14="http://schemas.microsoft.com/office/powerpoint/2010/main" val="1402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5505-D2F3-598D-019A-DB91D6982A9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4CB6542-0252-B187-E996-66E50B92B84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C3D6069-3B55-653B-0171-9004DE42456E}"/>
              </a:ext>
            </a:extLst>
          </p:cNvPr>
          <p:cNvSpPr txBox="1"/>
          <p:nvPr/>
        </p:nvSpPr>
        <p:spPr>
          <a:xfrm>
            <a:off x="6422571" y="1312105"/>
            <a:ext cx="5671457" cy="3016210"/>
          </a:xfrm>
          <a:prstGeom prst="rect">
            <a:avLst/>
          </a:prstGeom>
          <a:noFill/>
        </p:spPr>
        <p:txBody>
          <a:bodyPr wrap="square" rtlCol="0">
            <a:spAutoFit/>
          </a:bodyPr>
          <a:lstStyle/>
          <a:p>
            <a:r>
              <a:rPr lang="en-US" sz="3000" b="1" dirty="0"/>
              <a:t>5. Long-Horizon Planning and Deferred Payoff Behavior</a:t>
            </a:r>
            <a:endParaRPr lang="en-US" sz="3000" dirty="0"/>
          </a:p>
          <a:p>
            <a:pPr marL="457200" indent="-457200">
              <a:buFont typeface="Arial" panose="020B0604020202020204" pitchFamily="34" charset="0"/>
              <a:buChar char="•"/>
            </a:pPr>
            <a:r>
              <a:rPr lang="en-US" sz="2600" dirty="0"/>
              <a:t>Decisions depended on future, not just present</a:t>
            </a:r>
          </a:p>
          <a:p>
            <a:pPr marL="457200" indent="-457200">
              <a:buFont typeface="Arial" panose="020B0604020202020204" pitchFamily="34" charset="0"/>
              <a:buChar char="•"/>
            </a:pPr>
            <a:r>
              <a:rPr lang="en-US" sz="2600" dirty="0"/>
              <a:t>Actions were taken in expectation of later states</a:t>
            </a:r>
          </a:p>
          <a:p>
            <a:pPr marL="457200" indent="-457200">
              <a:buFont typeface="Arial" panose="020B0604020202020204" pitchFamily="34" charset="0"/>
              <a:buChar char="•"/>
            </a:pPr>
            <a:r>
              <a:rPr lang="en-US" sz="2600" dirty="0"/>
              <a:t>Payoffs often arrived with delay</a:t>
            </a:r>
          </a:p>
        </p:txBody>
      </p:sp>
      <p:pic>
        <p:nvPicPr>
          <p:cNvPr id="3" name="Picture 2" descr="Study finds alpha male dominance is ...">
            <a:extLst>
              <a:ext uri="{FF2B5EF4-FFF2-40B4-BE49-F238E27FC236}">
                <a16:creationId xmlns:a16="http://schemas.microsoft.com/office/drawing/2014/main" id="{E24AE74E-D907-0AFE-CEFB-28BD84AEA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34" y="1067621"/>
            <a:ext cx="5803166" cy="386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838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A1D9E-F5AE-027C-DF84-7EB057105DA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3620802-BD0D-BFB3-69BD-6EF834B91AE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9E3EF03-9311-7E02-2D10-58F6FB04E2BA}"/>
              </a:ext>
            </a:extLst>
          </p:cNvPr>
          <p:cNvSpPr txBox="1"/>
          <p:nvPr/>
        </p:nvSpPr>
        <p:spPr>
          <a:xfrm>
            <a:off x="1106571" y="4201885"/>
            <a:ext cx="9688286" cy="1754326"/>
          </a:xfrm>
          <a:prstGeom prst="rect">
            <a:avLst/>
          </a:prstGeom>
          <a:noFill/>
        </p:spPr>
        <p:txBody>
          <a:bodyPr wrap="square" rtlCol="0">
            <a:spAutoFit/>
          </a:bodyPr>
          <a:lstStyle/>
          <a:p>
            <a:r>
              <a:rPr lang="en-US" sz="3000" b="1" dirty="0"/>
              <a:t>6. Cultural Transmission and Group-Specific Traditions</a:t>
            </a:r>
            <a:endParaRPr lang="en-US" sz="3000" dirty="0"/>
          </a:p>
          <a:p>
            <a:pPr marL="457200" indent="-457200">
              <a:buFont typeface="Arial" panose="020B0604020202020204" pitchFamily="34" charset="0"/>
              <a:buChar char="•"/>
            </a:pPr>
            <a:r>
              <a:rPr lang="en-US" sz="2600" dirty="0"/>
              <a:t>Groups differed in stable behavioral practices</a:t>
            </a:r>
          </a:p>
          <a:p>
            <a:pPr marL="457200" indent="-457200">
              <a:buFont typeface="Arial" panose="020B0604020202020204" pitchFamily="34" charset="0"/>
              <a:buChar char="•"/>
            </a:pPr>
            <a:r>
              <a:rPr lang="en-US" sz="2600" dirty="0"/>
              <a:t>Juveniles acquired local customs over years</a:t>
            </a:r>
          </a:p>
          <a:p>
            <a:pPr marL="457200" indent="-457200">
              <a:buFont typeface="Arial" panose="020B0604020202020204" pitchFamily="34" charset="0"/>
              <a:buChar char="•"/>
            </a:pPr>
            <a:r>
              <a:rPr lang="en-US" sz="2600" dirty="0"/>
              <a:t>Traditions persisted across generations</a:t>
            </a:r>
          </a:p>
        </p:txBody>
      </p:sp>
      <p:pic>
        <p:nvPicPr>
          <p:cNvPr id="13314" name="Picture 2" descr="Wild primates copy higher-ranked ...">
            <a:extLst>
              <a:ext uri="{FF2B5EF4-FFF2-40B4-BE49-F238E27FC236}">
                <a16:creationId xmlns:a16="http://schemas.microsoft.com/office/drawing/2014/main" id="{25BBD465-3E24-804F-E5A9-299171B35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06" y="602342"/>
            <a:ext cx="9230257" cy="359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203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7E548-361C-10D1-5ABD-E6F9055B13B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2A1FF56-2C3F-DF12-A3CC-7EF313F16D7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205AE28-38E5-38E8-59E8-F75E5ED11E6D}"/>
              </a:ext>
            </a:extLst>
          </p:cNvPr>
          <p:cNvSpPr txBox="1"/>
          <p:nvPr/>
        </p:nvSpPr>
        <p:spPr>
          <a:xfrm>
            <a:off x="7228115" y="1301219"/>
            <a:ext cx="4767943" cy="3416320"/>
          </a:xfrm>
          <a:prstGeom prst="rect">
            <a:avLst/>
          </a:prstGeom>
          <a:noFill/>
        </p:spPr>
        <p:txBody>
          <a:bodyPr wrap="square" rtlCol="0">
            <a:spAutoFit/>
          </a:bodyPr>
          <a:lstStyle/>
          <a:p>
            <a:r>
              <a:rPr lang="en-US" sz="3000" b="1" dirty="0"/>
              <a:t>7. Tool Use and Socially Mediated Skill Acquisition</a:t>
            </a:r>
            <a:endParaRPr lang="en-US" sz="3000" dirty="0"/>
          </a:p>
          <a:p>
            <a:pPr marL="457200" indent="-457200">
              <a:buFont typeface="Arial" panose="020B0604020202020204" pitchFamily="34" charset="0"/>
              <a:buChar char="•"/>
            </a:pPr>
            <a:r>
              <a:rPr lang="en-US" sz="2600" dirty="0"/>
              <a:t>Some primates use tools routinely</a:t>
            </a:r>
          </a:p>
          <a:p>
            <a:pPr marL="457200" indent="-457200">
              <a:buFont typeface="Arial" panose="020B0604020202020204" pitchFamily="34" charset="0"/>
              <a:buChar char="•"/>
            </a:pPr>
            <a:r>
              <a:rPr lang="en-US" sz="2600" dirty="0"/>
              <a:t>Tools are learned socially, not reinvented each time</a:t>
            </a:r>
          </a:p>
          <a:p>
            <a:pPr marL="457200" indent="-457200">
              <a:buFont typeface="Arial" panose="020B0604020202020204" pitchFamily="34" charset="0"/>
              <a:buChar char="•"/>
            </a:pPr>
            <a:r>
              <a:rPr lang="en-US" sz="2600" dirty="0"/>
              <a:t>Complex techniques accumulate within groups</a:t>
            </a:r>
          </a:p>
        </p:txBody>
      </p:sp>
      <p:pic>
        <p:nvPicPr>
          <p:cNvPr id="15362" name="Picture 2" descr="Oldest non-human stone tools outside ...">
            <a:extLst>
              <a:ext uri="{FF2B5EF4-FFF2-40B4-BE49-F238E27FC236}">
                <a16:creationId xmlns:a16="http://schemas.microsoft.com/office/drawing/2014/main" id="{AE29AEB3-4C13-79FC-965A-361F69AE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278" y="981528"/>
            <a:ext cx="5783036" cy="469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81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2ED84-0EA4-334B-F145-6EA811AFE8C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EFC6A21-9207-AB7A-EC71-06349EC9B05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B3733F11-21A8-E378-BCD3-C326B3627C60}"/>
              </a:ext>
            </a:extLst>
          </p:cNvPr>
          <p:cNvSpPr txBox="1"/>
          <p:nvPr/>
        </p:nvSpPr>
        <p:spPr>
          <a:xfrm>
            <a:off x="6694714" y="1626155"/>
            <a:ext cx="5377544" cy="3416320"/>
          </a:xfrm>
          <a:prstGeom prst="rect">
            <a:avLst/>
          </a:prstGeom>
          <a:noFill/>
        </p:spPr>
        <p:txBody>
          <a:bodyPr wrap="square" rtlCol="0">
            <a:spAutoFit/>
          </a:bodyPr>
          <a:lstStyle/>
          <a:p>
            <a:r>
              <a:rPr lang="en-US" sz="3000" b="1" dirty="0"/>
              <a:t>8. Behavior Appearing to Reflect Internal Emotional Regulation</a:t>
            </a:r>
            <a:endParaRPr lang="en-US" sz="3000" dirty="0"/>
          </a:p>
          <a:p>
            <a:pPr marL="457200" indent="-457200">
              <a:buFont typeface="Arial" panose="020B0604020202020204" pitchFamily="34" charset="0"/>
              <a:buChar char="•"/>
            </a:pPr>
            <a:r>
              <a:rPr lang="en-US" sz="2600" dirty="0"/>
              <a:t>Primate behavior changed systematically after social events</a:t>
            </a:r>
          </a:p>
          <a:p>
            <a:pPr marL="457200" indent="-457200">
              <a:buFont typeface="Arial" panose="020B0604020202020204" pitchFamily="34" charset="0"/>
              <a:buChar char="•"/>
            </a:pPr>
            <a:r>
              <a:rPr lang="en-US" sz="2600" dirty="0"/>
              <a:t>These changes reduced future cost or secured future support</a:t>
            </a:r>
          </a:p>
          <a:p>
            <a:pPr marL="457200" indent="-457200">
              <a:buFont typeface="Arial" panose="020B0604020202020204" pitchFamily="34" charset="0"/>
              <a:buChar char="•"/>
            </a:pPr>
            <a:r>
              <a:rPr lang="en-US" sz="2600" dirty="0"/>
              <a:t>We observe the pattern, not the internal cause</a:t>
            </a:r>
          </a:p>
        </p:txBody>
      </p:sp>
      <p:pic>
        <p:nvPicPr>
          <p:cNvPr id="16386" name="Picture 2" descr="Monkeys get jealous just like humans ...">
            <a:extLst>
              <a:ext uri="{FF2B5EF4-FFF2-40B4-BE49-F238E27FC236}">
                <a16:creationId xmlns:a16="http://schemas.microsoft.com/office/drawing/2014/main" id="{1CFE8E4E-AEDA-3A79-336E-BAE50759D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06" y="1443488"/>
            <a:ext cx="5682813" cy="378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475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DC866-C27D-A739-5672-907546D4279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7E1A66D-8357-3412-76CC-03304914972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2E633B6-4A84-EEE1-4AA9-EB94F76243AE}"/>
              </a:ext>
            </a:extLst>
          </p:cNvPr>
          <p:cNvSpPr txBox="1"/>
          <p:nvPr/>
        </p:nvSpPr>
        <p:spPr>
          <a:xfrm>
            <a:off x="5856514" y="1638676"/>
            <a:ext cx="6085114" cy="3754874"/>
          </a:xfrm>
          <a:prstGeom prst="rect">
            <a:avLst/>
          </a:prstGeom>
          <a:noFill/>
        </p:spPr>
        <p:txBody>
          <a:bodyPr wrap="square" rtlCol="0">
            <a:spAutoFit/>
          </a:bodyPr>
          <a:lstStyle/>
          <a:p>
            <a:r>
              <a:rPr lang="en-US" sz="3000" b="1" dirty="0"/>
              <a:t>9. Ingroup–Outgroup Differentiation</a:t>
            </a:r>
            <a:endParaRPr lang="en-US" sz="3000" dirty="0"/>
          </a:p>
          <a:p>
            <a:pPr marL="457200" indent="-457200">
              <a:buFont typeface="Arial" panose="020B0604020202020204" pitchFamily="34" charset="0"/>
              <a:buChar char="•"/>
            </a:pPr>
            <a:r>
              <a:rPr lang="en-US" sz="2600" dirty="0"/>
              <a:t>Primates treated group members and outsiders differently in systematic ways</a:t>
            </a:r>
          </a:p>
          <a:p>
            <a:pPr marL="457200" indent="-457200">
              <a:buFont typeface="Arial" panose="020B0604020202020204" pitchFamily="34" charset="0"/>
              <a:buChar char="•"/>
            </a:pPr>
            <a:r>
              <a:rPr lang="en-US" sz="2600" dirty="0"/>
              <a:t>The same individual could receive protection or aggression depending on category</a:t>
            </a:r>
          </a:p>
          <a:p>
            <a:pPr marL="457200" indent="-457200">
              <a:buFont typeface="Arial" panose="020B0604020202020204" pitchFamily="34" charset="0"/>
              <a:buChar char="•"/>
            </a:pPr>
            <a:r>
              <a:rPr lang="en-US" sz="2600" dirty="0"/>
              <a:t>Behavior was organized by membership, not only by personal history</a:t>
            </a:r>
          </a:p>
          <a:p>
            <a:pPr marL="457200" indent="-457200">
              <a:buFont typeface="Arial" panose="020B0604020202020204" pitchFamily="34" charset="0"/>
              <a:buChar char="•"/>
            </a:pPr>
            <a:endParaRPr lang="en-US" sz="2600" dirty="0"/>
          </a:p>
        </p:txBody>
      </p:sp>
      <p:pic>
        <p:nvPicPr>
          <p:cNvPr id="3077" name="Picture 5" descr="Social induction and the developmental trajectory of participation in  intergroup conflict by vervet monkeys | Evolutionary Human Sciences |  Cambridge Core">
            <a:extLst>
              <a:ext uri="{FF2B5EF4-FFF2-40B4-BE49-F238E27FC236}">
                <a16:creationId xmlns:a16="http://schemas.microsoft.com/office/drawing/2014/main" id="{9B69AA61-81C7-2E56-E651-0A9E776C4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04" y="1415838"/>
            <a:ext cx="5612321" cy="375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603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F075-C1DF-AC88-0DD8-A89B4781699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AA788D-E262-7949-69A7-856E6391ECE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Reading Check 10-1</a:t>
            </a:r>
            <a:endParaRPr lang="en-US" dirty="0"/>
          </a:p>
        </p:txBody>
      </p:sp>
      <p:sp>
        <p:nvSpPr>
          <p:cNvPr id="6" name="TextBox 5">
            <a:extLst>
              <a:ext uri="{FF2B5EF4-FFF2-40B4-BE49-F238E27FC236}">
                <a16:creationId xmlns:a16="http://schemas.microsoft.com/office/drawing/2014/main" id="{0DD3FEC5-40B7-76F4-82CF-0FE91306DF19}"/>
              </a:ext>
            </a:extLst>
          </p:cNvPr>
          <p:cNvSpPr txBox="1"/>
          <p:nvPr/>
        </p:nvSpPr>
        <p:spPr>
          <a:xfrm>
            <a:off x="2133600" y="2108289"/>
            <a:ext cx="2741071" cy="584775"/>
          </a:xfrm>
          <a:prstGeom prst="rect">
            <a:avLst/>
          </a:prstGeom>
          <a:noFill/>
        </p:spPr>
        <p:txBody>
          <a:bodyPr wrap="none" rtlCol="0">
            <a:spAutoFit/>
          </a:bodyPr>
          <a:lstStyle/>
          <a:p>
            <a:r>
              <a:rPr lang="en-US" sz="3200" b="1" dirty="0"/>
              <a:t>Password</a:t>
            </a:r>
            <a:r>
              <a:rPr lang="en-US" sz="3200" dirty="0"/>
              <a:t>: </a:t>
            </a:r>
            <a:r>
              <a:rPr lang="en-US" sz="3200" dirty="0" err="1"/>
              <a:t>ToM</a:t>
            </a:r>
            <a:endParaRPr lang="en-US" sz="3200" dirty="0"/>
          </a:p>
        </p:txBody>
      </p:sp>
      <p:sp>
        <p:nvSpPr>
          <p:cNvPr id="7" name="TextBox 6">
            <a:extLst>
              <a:ext uri="{FF2B5EF4-FFF2-40B4-BE49-F238E27FC236}">
                <a16:creationId xmlns:a16="http://schemas.microsoft.com/office/drawing/2014/main" id="{4D710E31-B441-5EA5-2BE3-822727D44A27}"/>
              </a:ext>
            </a:extLst>
          </p:cNvPr>
          <p:cNvSpPr txBox="1"/>
          <p:nvPr/>
        </p:nvSpPr>
        <p:spPr>
          <a:xfrm>
            <a:off x="2046514" y="3429000"/>
            <a:ext cx="9435737" cy="1077218"/>
          </a:xfrm>
          <a:prstGeom prst="rect">
            <a:avLst/>
          </a:prstGeom>
          <a:noFill/>
        </p:spPr>
        <p:txBody>
          <a:bodyPr wrap="square" rtlCol="0">
            <a:spAutoFit/>
          </a:bodyPr>
          <a:lstStyle/>
          <a:p>
            <a:r>
              <a:rPr lang="en-US" sz="3200" b="1" dirty="0"/>
              <a:t>Question</a:t>
            </a:r>
            <a:r>
              <a:rPr lang="en-US" sz="3200" dirty="0"/>
              <a:t>: What is theory of mind, and what’s at least one way scientists have studied theory of mind</a:t>
            </a:r>
          </a:p>
        </p:txBody>
      </p:sp>
    </p:spTree>
    <p:extLst>
      <p:ext uri="{BB962C8B-B14F-4D97-AF65-F5344CB8AC3E}">
        <p14:creationId xmlns:p14="http://schemas.microsoft.com/office/powerpoint/2010/main" val="117775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032C7-961C-F3E4-AA53-61AD387888B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1574F7D-D845-6FCA-CAFB-C38D679E61F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23B3EF0F-0FCC-AADD-5E9A-B47456539C83}"/>
              </a:ext>
            </a:extLst>
          </p:cNvPr>
          <p:cNvSpPr txBox="1"/>
          <p:nvPr/>
        </p:nvSpPr>
        <p:spPr>
          <a:xfrm>
            <a:off x="7785101" y="735162"/>
            <a:ext cx="4278085" cy="5078313"/>
          </a:xfrm>
          <a:prstGeom prst="rect">
            <a:avLst/>
          </a:prstGeom>
          <a:noFill/>
        </p:spPr>
        <p:txBody>
          <a:bodyPr wrap="square" rtlCol="0">
            <a:spAutoFit/>
          </a:bodyPr>
          <a:lstStyle/>
          <a:p>
            <a:r>
              <a:rPr lang="en-US" sz="3000" b="1" dirty="0"/>
              <a:t>Partial Parallels in Other Species (and Why They Matter Here)</a:t>
            </a:r>
            <a:endParaRPr lang="en-US" sz="3000" dirty="0"/>
          </a:p>
          <a:p>
            <a:pPr marL="457200" indent="-457200">
              <a:buFont typeface="Arial" panose="020B0604020202020204" pitchFamily="34" charset="0"/>
              <a:buChar char="•"/>
            </a:pPr>
            <a:r>
              <a:rPr lang="en-US" sz="2600" dirty="0"/>
              <a:t>Some non-primates show fragments of these behaviors</a:t>
            </a:r>
          </a:p>
          <a:p>
            <a:pPr marL="457200" indent="-457200">
              <a:buFont typeface="Arial" panose="020B0604020202020204" pitchFamily="34" charset="0"/>
              <a:buChar char="•"/>
            </a:pPr>
            <a:r>
              <a:rPr lang="en-US" sz="2600" dirty="0"/>
              <a:t>No single factor (fruit, sociality, tools) is uniquely primate</a:t>
            </a:r>
          </a:p>
          <a:p>
            <a:pPr marL="457200" indent="-457200">
              <a:buFont typeface="Arial" panose="020B0604020202020204" pitchFamily="34" charset="0"/>
              <a:buChar char="•"/>
            </a:pPr>
            <a:r>
              <a:rPr lang="en-US" sz="2600" dirty="0"/>
              <a:t>Comparisons prevent oversimplified causal stories</a:t>
            </a:r>
          </a:p>
        </p:txBody>
      </p:sp>
      <p:pic>
        <p:nvPicPr>
          <p:cNvPr id="17410" name="Picture 2" descr="Discover 15 Frugivorous Animals That ...">
            <a:extLst>
              <a:ext uri="{FF2B5EF4-FFF2-40B4-BE49-F238E27FC236}">
                <a16:creationId xmlns:a16="http://schemas.microsoft.com/office/drawing/2014/main" id="{E42E9986-9722-50E8-74EB-FF58013EF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264" y="1138391"/>
            <a:ext cx="3399842" cy="203990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Feeding Birds: Jelly &amp; Fresh Fruit">
            <a:extLst>
              <a:ext uri="{FF2B5EF4-FFF2-40B4-BE49-F238E27FC236}">
                <a16:creationId xmlns:a16="http://schemas.microsoft.com/office/drawing/2014/main" id="{9093B46A-96D8-E19C-274F-E409E4ED0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14" y="3470750"/>
            <a:ext cx="3670300" cy="1911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7" descr="Fruit thief -- who is responsible for ...">
            <a:extLst>
              <a:ext uri="{FF2B5EF4-FFF2-40B4-BE49-F238E27FC236}">
                <a16:creationId xmlns:a16="http://schemas.microsoft.com/office/drawing/2014/main" id="{B7F1FCB8-E699-29DE-57E6-0D2862386E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814" y="968496"/>
            <a:ext cx="36703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These Photos of Animals Eating Food ...">
            <a:extLst>
              <a:ext uri="{FF2B5EF4-FFF2-40B4-BE49-F238E27FC236}">
                <a16:creationId xmlns:a16="http://schemas.microsoft.com/office/drawing/2014/main" id="{C6356F66-A22D-73DA-58B0-CEBD4E01D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446" y="3429000"/>
            <a:ext cx="3315660" cy="213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055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E7BE2-0934-873C-B3C0-91B7C7FA22B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868D2EB-9DA6-B2CA-3662-CD4F1E44F4A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EA704E5-8535-98A9-D40A-AD99F4E870D7}"/>
              </a:ext>
            </a:extLst>
          </p:cNvPr>
          <p:cNvSpPr txBox="1"/>
          <p:nvPr/>
        </p:nvSpPr>
        <p:spPr>
          <a:xfrm>
            <a:off x="6901544" y="1551590"/>
            <a:ext cx="4735286" cy="3416320"/>
          </a:xfrm>
          <a:prstGeom prst="rect">
            <a:avLst/>
          </a:prstGeom>
          <a:noFill/>
        </p:spPr>
        <p:txBody>
          <a:bodyPr wrap="square" rtlCol="0">
            <a:spAutoFit/>
          </a:bodyPr>
          <a:lstStyle/>
          <a:p>
            <a:r>
              <a:rPr lang="en-US" sz="3000" b="1" dirty="0"/>
              <a:t>Why the Parallels Do Not Defeat the Puzzle</a:t>
            </a:r>
          </a:p>
          <a:p>
            <a:pPr marL="457200" indent="-457200">
              <a:buFont typeface="Arial" panose="020B0604020202020204" pitchFamily="34" charset="0"/>
              <a:buChar char="•"/>
            </a:pPr>
            <a:r>
              <a:rPr lang="en-US" sz="2600" dirty="0"/>
              <a:t>Having a fragment ≠ having the full syndrome</a:t>
            </a:r>
          </a:p>
          <a:p>
            <a:pPr marL="457200" indent="-457200">
              <a:buFont typeface="Arial" panose="020B0604020202020204" pitchFamily="34" charset="0"/>
              <a:buChar char="•"/>
            </a:pPr>
            <a:r>
              <a:rPr lang="en-US" sz="2600" dirty="0"/>
              <a:t>Correlation does not imply the same causes</a:t>
            </a:r>
          </a:p>
          <a:p>
            <a:pPr marL="457200" indent="-457200">
              <a:buFont typeface="Arial" panose="020B0604020202020204" pitchFamily="34" charset="0"/>
              <a:buChar char="•"/>
            </a:pPr>
            <a:r>
              <a:rPr lang="en-US" sz="2600" dirty="0"/>
              <a:t>We must guard against simple “X ⇒ big brain” claims</a:t>
            </a:r>
          </a:p>
        </p:txBody>
      </p:sp>
      <p:pic>
        <p:nvPicPr>
          <p:cNvPr id="18434" name="Picture 2" descr="mono-causal error explanations ...">
            <a:extLst>
              <a:ext uri="{FF2B5EF4-FFF2-40B4-BE49-F238E27FC236}">
                <a16:creationId xmlns:a16="http://schemas.microsoft.com/office/drawing/2014/main" id="{8F7D3FE0-1B28-FE09-BBEE-CBA9D85B1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1" y="1035436"/>
            <a:ext cx="5869602" cy="439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824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344886" y="1228397"/>
            <a:ext cx="6613197" cy="4524315"/>
          </a:xfrm>
          <a:prstGeom prst="rect">
            <a:avLst/>
          </a:prstGeom>
          <a:noFill/>
        </p:spPr>
        <p:txBody>
          <a:bodyPr wrap="square" rtlCol="0">
            <a:spAutoFit/>
          </a:bodyPr>
          <a:lstStyle/>
          <a:p>
            <a:r>
              <a:rPr lang="en-US" sz="3200" b="1" dirty="0"/>
              <a:t>Summary</a:t>
            </a:r>
          </a:p>
          <a:p>
            <a:pPr marL="342900" indent="-342900">
              <a:buFont typeface="Arial" panose="020B0604020202020204" pitchFamily="34" charset="0"/>
              <a:buChar char="•"/>
            </a:pPr>
            <a:r>
              <a:rPr lang="en-US" sz="2400" dirty="0"/>
              <a:t>Observed a suite of primate behaviors needing explanation</a:t>
            </a:r>
          </a:p>
          <a:p>
            <a:pPr marL="342900" indent="-342900">
              <a:buFont typeface="Arial" panose="020B0604020202020204" pitchFamily="34" charset="0"/>
              <a:buChar char="•"/>
            </a:pPr>
            <a:r>
              <a:rPr lang="en-US" sz="2400" dirty="0"/>
              <a:t>Identified ecological and social conditions under which they arose</a:t>
            </a:r>
          </a:p>
          <a:p>
            <a:endParaRPr lang="en-US" sz="3200" b="1" dirty="0"/>
          </a:p>
          <a:p>
            <a:r>
              <a:rPr lang="en-US" sz="3200" b="1" dirty="0"/>
              <a:t>Next Time</a:t>
            </a:r>
          </a:p>
          <a:p>
            <a:pPr marL="342900" indent="-342900">
              <a:buFont typeface="Arial" panose="020B0604020202020204" pitchFamily="34" charset="0"/>
              <a:buChar char="•"/>
            </a:pPr>
            <a:r>
              <a:rPr lang="en-US" sz="2400" dirty="0"/>
              <a:t>Lecture 2: consider what internal algorithms and representations could produce such behavior.</a:t>
            </a:r>
          </a:p>
          <a:p>
            <a:pPr marL="342900" indent="-342900">
              <a:buFont typeface="Arial" panose="020B0604020202020204" pitchFamily="34" charset="0"/>
              <a:buChar char="•"/>
            </a:pPr>
            <a:r>
              <a:rPr lang="en-US" sz="2400" dirty="0"/>
              <a:t>Lecture 3: How the primate brain changed, and how it might implement some of these processes</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FA5E39B6-F2E6-971D-251E-9AB6E63362D0}"/>
              </a:ext>
            </a:extLst>
          </p:cNvPr>
          <p:cNvSpPr/>
          <p:nvPr/>
        </p:nvSpPr>
        <p:spPr>
          <a:xfrm>
            <a:off x="103774" y="1100470"/>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070764" y="1100470"/>
            <a:ext cx="6887319" cy="4339650"/>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600" dirty="0"/>
              <a:t>The evolution of the neocortex, memory, and generative models in early mammals.</a:t>
            </a:r>
          </a:p>
          <a:p>
            <a:endParaRPr lang="en-US" sz="1200" b="1" dirty="0"/>
          </a:p>
          <a:p>
            <a:r>
              <a:rPr lang="en-US" sz="3200" b="1" dirty="0"/>
              <a:t>Today</a:t>
            </a:r>
            <a:r>
              <a:rPr lang="en-US" sz="3200" dirty="0"/>
              <a:t>:</a:t>
            </a:r>
          </a:p>
          <a:p>
            <a:pPr marL="457200" indent="-457200">
              <a:buFont typeface="Arial" panose="020B0604020202020204" pitchFamily="34" charset="0"/>
              <a:buChar char="•"/>
            </a:pPr>
            <a:r>
              <a:rPr lang="en-US" sz="2600" dirty="0"/>
              <a:t>Some mammals start living in big, complex social groups</a:t>
            </a:r>
          </a:p>
          <a:p>
            <a:pPr marL="457200" indent="-457200">
              <a:buFont typeface="Arial" panose="020B0604020202020204" pitchFamily="34" charset="0"/>
              <a:buChar char="•"/>
            </a:pPr>
            <a:r>
              <a:rPr lang="en-US" sz="2600" dirty="0"/>
              <a:t>A lot of new behaviors and abilities emerged as a result</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38D7FC7-C88F-F310-4ED7-B5A7FE7EFD50}"/>
              </a:ext>
            </a:extLst>
          </p:cNvPr>
          <p:cNvSpPr/>
          <p:nvPr/>
        </p:nvSpPr>
        <p:spPr>
          <a:xfrm>
            <a:off x="103774" y="1100470"/>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EFC11-4088-681E-AE92-50BACA1C194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0B48414-D84F-1825-E6AB-7D145065DD2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A9F2C7B-B5BD-A547-B006-90FF5029882E}"/>
              </a:ext>
            </a:extLst>
          </p:cNvPr>
          <p:cNvSpPr txBox="1"/>
          <p:nvPr/>
        </p:nvSpPr>
        <p:spPr>
          <a:xfrm>
            <a:off x="224336" y="4043784"/>
            <a:ext cx="11743328" cy="1785104"/>
          </a:xfrm>
          <a:prstGeom prst="rect">
            <a:avLst/>
          </a:prstGeom>
          <a:noFill/>
        </p:spPr>
        <p:txBody>
          <a:bodyPr wrap="square" rtlCol="0">
            <a:spAutoFit/>
          </a:bodyPr>
          <a:lstStyle/>
          <a:p>
            <a:r>
              <a:rPr lang="en-US" sz="3200" b="1" dirty="0"/>
              <a:t>Post-Dinosaur Extinction Context</a:t>
            </a:r>
          </a:p>
          <a:p>
            <a:pPr marL="457200" indent="-457200">
              <a:buFont typeface="Arial" panose="020B0604020202020204" pitchFamily="34" charset="0"/>
              <a:buChar char="•"/>
            </a:pPr>
            <a:r>
              <a:rPr lang="en-US" sz="2600" dirty="0"/>
              <a:t>After the dinosaur extinction (66 MYA) mammals diversified</a:t>
            </a:r>
          </a:p>
          <a:p>
            <a:pPr marL="457200" indent="-457200">
              <a:buFont typeface="Arial" panose="020B0604020202020204" pitchFamily="34" charset="0"/>
              <a:buChar char="•"/>
            </a:pPr>
            <a:r>
              <a:rPr lang="en-US" sz="2600" dirty="0"/>
              <a:t>Primates emerged in newly available arboreal niches</a:t>
            </a:r>
          </a:p>
          <a:p>
            <a:pPr marL="457200" indent="-457200">
              <a:buFont typeface="Arial" panose="020B0604020202020204" pitchFamily="34" charset="0"/>
              <a:buChar char="•"/>
            </a:pPr>
            <a:r>
              <a:rPr lang="en-US" sz="2600" dirty="0"/>
              <a:t>Behavioral evolution began on a new ecological stage</a:t>
            </a:r>
          </a:p>
        </p:txBody>
      </p:sp>
      <p:pic>
        <p:nvPicPr>
          <p:cNvPr id="5122" name="Picture 2" descr="Triggering adaptive radiation">
            <a:extLst>
              <a:ext uri="{FF2B5EF4-FFF2-40B4-BE49-F238E27FC236}">
                <a16:creationId xmlns:a16="http://schemas.microsoft.com/office/drawing/2014/main" id="{478FB658-8621-DAC0-525E-7C29F59AE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40" y="826002"/>
            <a:ext cx="54991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LON-CAPA ATP AND BIOLOGICAL ENERGY">
            <a:extLst>
              <a:ext uri="{FF2B5EF4-FFF2-40B4-BE49-F238E27FC236}">
                <a16:creationId xmlns:a16="http://schemas.microsoft.com/office/drawing/2014/main" id="{95CB5DC0-6AAA-6598-0C5C-78F5D1C42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689442"/>
            <a:ext cx="5780860" cy="355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6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E2C45-803E-AA11-D1B7-14119BC2F37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C567619-0520-3D6D-D86C-206EB0862DD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6E6BB97-303D-9060-3B0D-F97A067B060A}"/>
              </a:ext>
            </a:extLst>
          </p:cNvPr>
          <p:cNvSpPr txBox="1"/>
          <p:nvPr/>
        </p:nvSpPr>
        <p:spPr>
          <a:xfrm>
            <a:off x="5540829" y="2139419"/>
            <a:ext cx="6651171" cy="1785104"/>
          </a:xfrm>
          <a:prstGeom prst="rect">
            <a:avLst/>
          </a:prstGeom>
          <a:noFill/>
        </p:spPr>
        <p:txBody>
          <a:bodyPr wrap="square" rtlCol="0">
            <a:spAutoFit/>
          </a:bodyPr>
          <a:lstStyle/>
          <a:p>
            <a:r>
              <a:rPr lang="en-US" sz="3200" b="1" dirty="0"/>
              <a:t>Arboreal Constraints</a:t>
            </a:r>
          </a:p>
          <a:p>
            <a:pPr marL="457200" indent="-457200">
              <a:buFont typeface="Arial" panose="020B0604020202020204" pitchFamily="34" charset="0"/>
              <a:buChar char="•"/>
            </a:pPr>
            <a:r>
              <a:rPr lang="en-US" sz="2600" dirty="0"/>
              <a:t>Life occurred in a three-dimensional canopy</a:t>
            </a:r>
          </a:p>
          <a:p>
            <a:pPr marL="457200" indent="-457200">
              <a:buFont typeface="Arial" panose="020B0604020202020204" pitchFamily="34" charset="0"/>
              <a:buChar char="•"/>
            </a:pPr>
            <a:r>
              <a:rPr lang="en-US" sz="2600" dirty="0"/>
              <a:t>Falls and footing failures were lethal</a:t>
            </a:r>
          </a:p>
          <a:p>
            <a:pPr marL="457200" indent="-457200">
              <a:buFont typeface="Arial" panose="020B0604020202020204" pitchFamily="34" charset="0"/>
              <a:buChar char="•"/>
            </a:pPr>
            <a:r>
              <a:rPr lang="en-US" sz="2600" dirty="0"/>
              <a:t>Movement required spatial foresight</a:t>
            </a:r>
          </a:p>
        </p:txBody>
      </p:sp>
      <p:pic>
        <p:nvPicPr>
          <p:cNvPr id="6146" name="Picture 2" descr="A reconstruction of the arboreal bipedalism hypothesis depicting the... |  Download Scientific Diagram">
            <a:extLst>
              <a:ext uri="{FF2B5EF4-FFF2-40B4-BE49-F238E27FC236}">
                <a16:creationId xmlns:a16="http://schemas.microsoft.com/office/drawing/2014/main" id="{96974E38-A313-8AB2-DA1A-B6242C0A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28" y="862148"/>
            <a:ext cx="5118354" cy="493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10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1D8E5-2565-AA60-5001-F488096BA25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A80EF23-BA75-66AD-7BEB-6B66147DDBE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22EEDE5-FB29-955D-05FE-A78613B54BD7}"/>
              </a:ext>
            </a:extLst>
          </p:cNvPr>
          <p:cNvSpPr txBox="1"/>
          <p:nvPr/>
        </p:nvSpPr>
        <p:spPr>
          <a:xfrm>
            <a:off x="4611189" y="2093698"/>
            <a:ext cx="7323908" cy="1785104"/>
          </a:xfrm>
          <a:prstGeom prst="rect">
            <a:avLst/>
          </a:prstGeom>
          <a:noFill/>
        </p:spPr>
        <p:txBody>
          <a:bodyPr wrap="square" rtlCol="0">
            <a:spAutoFit/>
          </a:bodyPr>
          <a:lstStyle/>
          <a:p>
            <a:r>
              <a:rPr lang="en-US" sz="3200" b="1" dirty="0"/>
              <a:t>Predator and Risk Structure</a:t>
            </a:r>
          </a:p>
          <a:p>
            <a:pPr marL="457200" indent="-457200">
              <a:buFont typeface="Arial" panose="020B0604020202020204" pitchFamily="34" charset="0"/>
              <a:buChar char="•"/>
            </a:pPr>
            <a:r>
              <a:rPr lang="en-US" sz="2600" dirty="0"/>
              <a:t>Predators shaped grouping and vigilance patterns</a:t>
            </a:r>
          </a:p>
          <a:p>
            <a:pPr marL="457200" indent="-457200">
              <a:buFont typeface="Arial" panose="020B0604020202020204" pitchFamily="34" charset="0"/>
              <a:buChar char="•"/>
            </a:pPr>
            <a:r>
              <a:rPr lang="en-US" sz="2600" dirty="0"/>
              <a:t>Safety depended on others’ presence</a:t>
            </a:r>
          </a:p>
          <a:p>
            <a:pPr marL="457200" indent="-457200">
              <a:buFont typeface="Arial" panose="020B0604020202020204" pitchFamily="34" charset="0"/>
              <a:buChar char="•"/>
            </a:pPr>
            <a:r>
              <a:rPr lang="en-US" sz="2600" dirty="0"/>
              <a:t>Risk was uneven across space and time</a:t>
            </a:r>
          </a:p>
        </p:txBody>
      </p:sp>
      <p:pic>
        <p:nvPicPr>
          <p:cNvPr id="3" name="Picture 2">
            <a:extLst>
              <a:ext uri="{FF2B5EF4-FFF2-40B4-BE49-F238E27FC236}">
                <a16:creationId xmlns:a16="http://schemas.microsoft.com/office/drawing/2014/main" id="{68907572-0C75-8B4D-2461-74ECA2A32335}"/>
              </a:ext>
            </a:extLst>
          </p:cNvPr>
          <p:cNvPicPr>
            <a:picLocks noChangeAspect="1"/>
          </p:cNvPicPr>
          <p:nvPr/>
        </p:nvPicPr>
        <p:blipFill>
          <a:blip r:embed="rId3"/>
          <a:stretch>
            <a:fillRect/>
          </a:stretch>
        </p:blipFill>
        <p:spPr>
          <a:xfrm>
            <a:off x="709749" y="735162"/>
            <a:ext cx="3470122" cy="5208438"/>
          </a:xfrm>
          <a:prstGeom prst="rect">
            <a:avLst/>
          </a:prstGeom>
        </p:spPr>
      </p:pic>
    </p:spTree>
    <p:extLst>
      <p:ext uri="{BB962C8B-B14F-4D97-AF65-F5344CB8AC3E}">
        <p14:creationId xmlns:p14="http://schemas.microsoft.com/office/powerpoint/2010/main" val="119581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E8F80-1351-70FA-8359-9F72DD99250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1AB18B2-11AA-B52F-3223-157FC6AC6AF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B828CBF-17BC-D380-6868-E766BAEF1E25}"/>
              </a:ext>
            </a:extLst>
          </p:cNvPr>
          <p:cNvSpPr txBox="1"/>
          <p:nvPr/>
        </p:nvSpPr>
        <p:spPr>
          <a:xfrm>
            <a:off x="7089153" y="1581547"/>
            <a:ext cx="5102847" cy="3477875"/>
          </a:xfrm>
          <a:prstGeom prst="rect">
            <a:avLst/>
          </a:prstGeom>
          <a:noFill/>
        </p:spPr>
        <p:txBody>
          <a:bodyPr wrap="square" rtlCol="0">
            <a:spAutoFit/>
          </a:bodyPr>
          <a:lstStyle/>
          <a:p>
            <a:r>
              <a:rPr lang="en-US" sz="3200" b="1" dirty="0"/>
              <a:t>Slow Life Histories and High Cost of Error</a:t>
            </a:r>
          </a:p>
          <a:p>
            <a:pPr marL="457200" indent="-457200">
              <a:buFont typeface="Arial" panose="020B0604020202020204" pitchFamily="34" charset="0"/>
              <a:buChar char="•"/>
            </a:pPr>
            <a:r>
              <a:rPr lang="en-US" sz="2600" dirty="0"/>
              <a:t>Primates lived long lives for their body size</a:t>
            </a:r>
          </a:p>
          <a:p>
            <a:pPr marL="457200" indent="-457200">
              <a:buFont typeface="Arial" panose="020B0604020202020204" pitchFamily="34" charset="0"/>
              <a:buChar char="•"/>
            </a:pPr>
            <a:r>
              <a:rPr lang="en-US" sz="2600" dirty="0"/>
              <a:t>They produced few offspring with heavy investment</a:t>
            </a:r>
          </a:p>
          <a:p>
            <a:pPr marL="457200" indent="-457200">
              <a:buFont typeface="Arial" panose="020B0604020202020204" pitchFamily="34" charset="0"/>
              <a:buChar char="•"/>
            </a:pPr>
            <a:r>
              <a:rPr lang="en-US" sz="2600" dirty="0"/>
              <a:t>Errors had consequences across years</a:t>
            </a:r>
          </a:p>
        </p:txBody>
      </p:sp>
      <p:pic>
        <p:nvPicPr>
          <p:cNvPr id="8194" name="Picture 2" descr="figure 1">
            <a:extLst>
              <a:ext uri="{FF2B5EF4-FFF2-40B4-BE49-F238E27FC236}">
                <a16:creationId xmlns:a16="http://schemas.microsoft.com/office/drawing/2014/main" id="{7F9D18E1-6F92-F945-6227-F273B240C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598" y="735162"/>
            <a:ext cx="6042593" cy="615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A07F0-505C-0EFC-10F7-BCDDC00C5AE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66288FA-7710-7439-4ED0-9DF69643C8F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0BA83797-9F3C-0E4B-5404-3AB055158534}"/>
              </a:ext>
            </a:extLst>
          </p:cNvPr>
          <p:cNvSpPr txBox="1"/>
          <p:nvPr/>
        </p:nvSpPr>
        <p:spPr>
          <a:xfrm>
            <a:off x="7576457" y="1127048"/>
            <a:ext cx="4230188" cy="3970318"/>
          </a:xfrm>
          <a:prstGeom prst="rect">
            <a:avLst/>
          </a:prstGeom>
          <a:noFill/>
        </p:spPr>
        <p:txBody>
          <a:bodyPr wrap="square" rtlCol="0">
            <a:spAutoFit/>
          </a:bodyPr>
          <a:lstStyle/>
          <a:p>
            <a:r>
              <a:rPr lang="en-US" sz="3200" b="1" dirty="0"/>
              <a:t>Stable Groups Under Fission–Fusion Constraints</a:t>
            </a:r>
          </a:p>
          <a:p>
            <a:pPr marL="457200" indent="-457200">
              <a:buFont typeface="Arial" panose="020B0604020202020204" pitchFamily="34" charset="0"/>
              <a:buChar char="•"/>
            </a:pPr>
            <a:r>
              <a:rPr lang="en-US" sz="2600" dirty="0"/>
              <a:t>Groups persisted over years, not hours</a:t>
            </a:r>
          </a:p>
          <a:p>
            <a:pPr marL="457200" indent="-457200">
              <a:buFont typeface="Arial" panose="020B0604020202020204" pitchFamily="34" charset="0"/>
              <a:buChar char="•"/>
            </a:pPr>
            <a:r>
              <a:rPr lang="en-US" sz="2600" dirty="0"/>
              <a:t>But subgroups split and rejoin due to travel limits</a:t>
            </a:r>
          </a:p>
          <a:p>
            <a:pPr marL="457200" indent="-457200">
              <a:buFont typeface="Arial" panose="020B0604020202020204" pitchFamily="34" charset="0"/>
              <a:buChar char="•"/>
            </a:pPr>
            <a:r>
              <a:rPr lang="en-US" sz="2600" dirty="0"/>
              <a:t>Individuals often acted on partial information</a:t>
            </a:r>
          </a:p>
        </p:txBody>
      </p:sp>
      <p:pic>
        <p:nvPicPr>
          <p:cNvPr id="9218" name="Picture 2" descr="The Geladas of Ethiopia">
            <a:extLst>
              <a:ext uri="{FF2B5EF4-FFF2-40B4-BE49-F238E27FC236}">
                <a16:creationId xmlns:a16="http://schemas.microsoft.com/office/drawing/2014/main" id="{483D3B6A-E458-ADE2-8DD2-E80E9E8D5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773" y="1234440"/>
            <a:ext cx="6580632"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592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757CD-B71D-1206-27B8-96D02EF6702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2251F6F-2C4F-BBBB-2BC3-1636A345D34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Social Cognition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B9369D2-C48E-BCC3-BCA4-86658E13FFC8}"/>
              </a:ext>
            </a:extLst>
          </p:cNvPr>
          <p:cNvSpPr txBox="1"/>
          <p:nvPr/>
        </p:nvSpPr>
        <p:spPr>
          <a:xfrm>
            <a:off x="6283234" y="1231551"/>
            <a:ext cx="5908766" cy="3016210"/>
          </a:xfrm>
          <a:prstGeom prst="rect">
            <a:avLst/>
          </a:prstGeom>
          <a:noFill/>
        </p:spPr>
        <p:txBody>
          <a:bodyPr wrap="square" rtlCol="0">
            <a:spAutoFit/>
          </a:bodyPr>
          <a:lstStyle/>
          <a:p>
            <a:r>
              <a:rPr lang="en-US" sz="3000" b="1" dirty="0"/>
              <a:t>Managing Conflict Without Constant Fighting</a:t>
            </a:r>
            <a:endParaRPr lang="en-US" sz="3000" dirty="0"/>
          </a:p>
          <a:p>
            <a:pPr marL="457200" indent="-457200">
              <a:buFont typeface="Arial" panose="020B0604020202020204" pitchFamily="34" charset="0"/>
              <a:buChar char="•"/>
            </a:pPr>
            <a:r>
              <a:rPr lang="en-US" sz="2600" dirty="0"/>
              <a:t>Physical aggression is costly and risky</a:t>
            </a:r>
          </a:p>
          <a:p>
            <a:pPr marL="457200" indent="-457200">
              <a:buFont typeface="Arial" panose="020B0604020202020204" pitchFamily="34" charset="0"/>
              <a:buChar char="•"/>
            </a:pPr>
            <a:r>
              <a:rPr lang="en-US" sz="2600" dirty="0"/>
              <a:t>Primates use signals and rituals to defuse tension</a:t>
            </a:r>
          </a:p>
          <a:p>
            <a:pPr marL="457200" indent="-457200">
              <a:buFont typeface="Arial" panose="020B0604020202020204" pitchFamily="34" charset="0"/>
              <a:buChar char="•"/>
            </a:pPr>
            <a:r>
              <a:rPr lang="en-US" sz="2600" dirty="0"/>
              <a:t>Reconciliation repairs relationships after disputes</a:t>
            </a:r>
          </a:p>
        </p:txBody>
      </p:sp>
      <p:pic>
        <p:nvPicPr>
          <p:cNvPr id="10242" name="Picture 2" descr="Study finds alpha male dominance is ...">
            <a:extLst>
              <a:ext uri="{FF2B5EF4-FFF2-40B4-BE49-F238E27FC236}">
                <a16:creationId xmlns:a16="http://schemas.microsoft.com/office/drawing/2014/main" id="{BCBB26B9-E1F8-367D-56BC-9FB41B489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34" y="1120518"/>
            <a:ext cx="5803166" cy="386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28645"/>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39276</TotalTime>
  <Words>5013</Words>
  <Application>Microsoft Macintosh PowerPoint</Application>
  <PresentationFormat>Widescreen</PresentationFormat>
  <Paragraphs>493</Paragraphs>
  <Slides>22</Slides>
  <Notes>22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519</cp:revision>
  <cp:lastPrinted>2025-10-27T14:52:00Z</cp:lastPrinted>
  <dcterms:created xsi:type="dcterms:W3CDTF">2022-08-22T20:35:14Z</dcterms:created>
  <dcterms:modified xsi:type="dcterms:W3CDTF">2025-11-01T02:29:23Z</dcterms:modified>
</cp:coreProperties>
</file>